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52" r:id="rId5"/>
    <p:sldId id="356" r:id="rId6"/>
    <p:sldId id="358" r:id="rId7"/>
    <p:sldId id="359" r:id="rId8"/>
    <p:sldId id="360" r:id="rId9"/>
    <p:sldId id="361" r:id="rId10"/>
    <p:sldId id="366" r:id="rId11"/>
    <p:sldId id="363" r:id="rId12"/>
    <p:sldId id="392" r:id="rId13"/>
    <p:sldId id="362" r:id="rId14"/>
    <p:sldId id="368" r:id="rId15"/>
    <p:sldId id="389" r:id="rId16"/>
    <p:sldId id="369" r:id="rId17"/>
    <p:sldId id="374" r:id="rId18"/>
    <p:sldId id="393" r:id="rId19"/>
    <p:sldId id="372" r:id="rId20"/>
    <p:sldId id="377" r:id="rId21"/>
    <p:sldId id="381" r:id="rId22"/>
    <p:sldId id="373" r:id="rId23"/>
    <p:sldId id="382" r:id="rId24"/>
    <p:sldId id="370" r:id="rId25"/>
    <p:sldId id="376" r:id="rId26"/>
    <p:sldId id="375" r:id="rId27"/>
    <p:sldId id="378" r:id="rId28"/>
    <p:sldId id="379" r:id="rId29"/>
    <p:sldId id="383" r:id="rId30"/>
    <p:sldId id="384" r:id="rId31"/>
    <p:sldId id="380" r:id="rId32"/>
    <p:sldId id="385" r:id="rId33"/>
    <p:sldId id="386" r:id="rId34"/>
    <p:sldId id="388" r:id="rId35"/>
    <p:sldId id="387" r:id="rId36"/>
    <p:sldId id="364" r:id="rId37"/>
    <p:sldId id="390" r:id="rId38"/>
    <p:sldId id="391" r:id="rId39"/>
    <p:sldId id="355" r:id="rId40"/>
  </p:sldIdLst>
  <p:sldSz cx="9144000" cy="6858000" type="screen4x3"/>
  <p:notesSz cx="685800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A22751-BD12-44C1-B926-56094ACC03BD}">
          <p14:sldIdLst>
            <p14:sldId id="352"/>
            <p14:sldId id="356"/>
            <p14:sldId id="358"/>
            <p14:sldId id="359"/>
            <p14:sldId id="360"/>
            <p14:sldId id="361"/>
            <p14:sldId id="366"/>
            <p14:sldId id="363"/>
            <p14:sldId id="392"/>
            <p14:sldId id="362"/>
            <p14:sldId id="368"/>
            <p14:sldId id="389"/>
            <p14:sldId id="369"/>
            <p14:sldId id="374"/>
            <p14:sldId id="393"/>
            <p14:sldId id="372"/>
            <p14:sldId id="377"/>
            <p14:sldId id="381"/>
            <p14:sldId id="373"/>
            <p14:sldId id="382"/>
            <p14:sldId id="370"/>
            <p14:sldId id="376"/>
            <p14:sldId id="375"/>
            <p14:sldId id="378"/>
            <p14:sldId id="379"/>
            <p14:sldId id="383"/>
            <p14:sldId id="384"/>
            <p14:sldId id="380"/>
            <p14:sldId id="385"/>
            <p14:sldId id="386"/>
            <p14:sldId id="388"/>
            <p14:sldId id="387"/>
            <p14:sldId id="364"/>
            <p14:sldId id="390"/>
            <p14:sldId id="391"/>
          </p14:sldIdLst>
        </p14:section>
        <p14:section name="Untitled Section" id="{94FF5A90-3948-4A72-8C9A-47CEF37035AB}">
          <p14:sldIdLst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BB16F"/>
    <a:srgbClr val="45C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5" y="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/>
          <a:lstStyle>
            <a:lvl1pPr algn="r">
              <a:defRPr sz="1200"/>
            </a:lvl1pPr>
          </a:lstStyle>
          <a:p>
            <a:fld id="{6E41DCDB-C4A9-4AED-A011-BB5892BED6A2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428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5" y="8824282"/>
            <a:ext cx="2971121" cy="465771"/>
          </a:xfrm>
          <a:prstGeom prst="rect">
            <a:avLst/>
          </a:prstGeom>
        </p:spPr>
        <p:txBody>
          <a:bodyPr vert="horz" lIns="91090" tIns="45545" rIns="91090" bIns="45545" rtlCol="0" anchor="b"/>
          <a:lstStyle>
            <a:lvl1pPr algn="r">
              <a:defRPr sz="1200"/>
            </a:lvl1pPr>
          </a:lstStyle>
          <a:p>
            <a:fld id="{DF60B933-D7F3-4843-96C6-263902176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1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/>
          <a:lstStyle>
            <a:lvl1pPr algn="r">
              <a:defRPr sz="1200"/>
            </a:lvl1pPr>
          </a:lstStyle>
          <a:p>
            <a:fld id="{D7CE7D13-5C2C-4F5A-BF3D-E60F6ECEBEC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5325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6" rIns="92473" bIns="462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2775"/>
            <a:ext cx="5486400" cy="4180523"/>
          </a:xfrm>
          <a:prstGeom prst="rect">
            <a:avLst/>
          </a:prstGeom>
        </p:spPr>
        <p:txBody>
          <a:bodyPr vert="horz" lIns="92473" tIns="46236" rIns="92473" bIns="462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3936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3936"/>
            <a:ext cx="2971800" cy="464503"/>
          </a:xfrm>
          <a:prstGeom prst="rect">
            <a:avLst/>
          </a:prstGeom>
        </p:spPr>
        <p:txBody>
          <a:bodyPr vert="horz" lIns="92473" tIns="46236" rIns="92473" bIns="46236" rtlCol="0" anchor="b"/>
          <a:lstStyle>
            <a:lvl1pPr algn="r">
              <a:defRPr sz="1200"/>
            </a:lvl1pPr>
          </a:lstStyle>
          <a:p>
            <a:fld id="{88700F5B-BC3D-40DC-842E-6F733B3DA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9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4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1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00F5B-BC3D-40DC-842E-6F733B3DAD8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7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9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9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5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1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7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2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6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0739-EF9D-4C70-A884-57F9416675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6520-DA1D-46B8-9292-E4A713C71CEB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8BEF5-0E8A-4F85-8743-B6492855846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22FE-8541-4AF5-AB88-13F8EBEE296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9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9737-4229-4DE0-A615-54FBE15CD31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9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839E-2B02-4355-92ED-64A87CF31F31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9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8E14-71E3-452E-8DF1-862BB59308A6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3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A5C0-FB72-4ABB-B808-03A60E1C143F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4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279-7571-491A-8C95-1589361B515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0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EA77-3D19-45B4-BC87-D685B3ACC65C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8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37C6-A079-4809-913D-1BB1AB946E4F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6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B2FF-56B7-48DF-A82D-154E6DEFE1E8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ED88-2A19-4111-9301-680C4F610F2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8E1D7-7BC0-455B-8180-A4AFDF494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of Slide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Time &amp; </a:t>
            </a: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Labor</a:t>
            </a:r>
            <a:b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MANAGEMENT LEVEL EMPLOYEES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Sharon K. Hill -  Director, 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Human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Resources</a:t>
            </a: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Beth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Burns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–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Assistant Director of Human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Resources </a:t>
            </a:r>
            <a:r>
              <a:rPr lang="en-US" sz="24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0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 Punch Time Sheet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883513-4500-4F06-A904-F2FC23460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836" y="1143000"/>
            <a:ext cx="8382000" cy="50721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9930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Access My Timesheet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SELF </a:t>
            </a:r>
            <a:r>
              <a:rPr lang="en-US" dirty="0">
                <a:solidFill>
                  <a:schemeClr val="bg1"/>
                </a:solidFill>
              </a:rPr>
              <a:t>SERVICE  &gt;  TIME REPORTING  &gt;  REPORT TIME  &gt;  TIMESHEET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Your </a:t>
            </a:r>
            <a:r>
              <a:rPr lang="en-US" sz="2900" dirty="0">
                <a:solidFill>
                  <a:schemeClr val="bg1"/>
                </a:solidFill>
              </a:rPr>
              <a:t>current timesheet will be </a:t>
            </a:r>
            <a:r>
              <a:rPr lang="en-US" sz="2900" dirty="0" smtClean="0">
                <a:solidFill>
                  <a:schemeClr val="bg1"/>
                </a:solidFill>
              </a:rPr>
              <a:t>displayed.  </a:t>
            </a:r>
          </a:p>
          <a:p>
            <a:pPr marL="0" indent="0">
              <a:buNone/>
            </a:pPr>
            <a:endParaRPr lang="en-US" sz="2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To </a:t>
            </a:r>
            <a:r>
              <a:rPr lang="en-US" sz="2900" dirty="0">
                <a:solidFill>
                  <a:schemeClr val="bg1"/>
                </a:solidFill>
              </a:rPr>
              <a:t>display other timesheets, use one of the following </a:t>
            </a:r>
            <a:r>
              <a:rPr lang="en-US" sz="2900" dirty="0" smtClean="0">
                <a:solidFill>
                  <a:schemeClr val="bg1"/>
                </a:solidFill>
              </a:rPr>
              <a:t>options:</a:t>
            </a: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</a:rPr>
              <a:t>Click </a:t>
            </a:r>
            <a:r>
              <a:rPr lang="en-US" sz="2900" dirty="0">
                <a:solidFill>
                  <a:schemeClr val="bg1"/>
                </a:solidFill>
              </a:rPr>
              <a:t>the </a:t>
            </a:r>
            <a:r>
              <a:rPr lang="en-US" sz="2900" dirty="0" smtClean="0">
                <a:solidFill>
                  <a:schemeClr val="bg1"/>
                </a:solidFill>
              </a:rPr>
              <a:t>either </a:t>
            </a:r>
            <a:r>
              <a:rPr lang="en-US" sz="2900" b="1" dirty="0" smtClean="0">
                <a:solidFill>
                  <a:schemeClr val="bg1"/>
                </a:solidFill>
              </a:rPr>
              <a:t>Previous </a:t>
            </a:r>
            <a:r>
              <a:rPr lang="en-US" sz="2900" b="1" dirty="0">
                <a:solidFill>
                  <a:schemeClr val="bg1"/>
                </a:solidFill>
              </a:rPr>
              <a:t>Period </a:t>
            </a:r>
            <a:r>
              <a:rPr lang="en-US" sz="2900" b="1" dirty="0" smtClean="0">
                <a:solidFill>
                  <a:schemeClr val="bg1"/>
                </a:solidFill>
              </a:rPr>
              <a:t> </a:t>
            </a:r>
            <a:r>
              <a:rPr lang="en-US" sz="2900" dirty="0" smtClean="0">
                <a:solidFill>
                  <a:schemeClr val="bg1"/>
                </a:solidFill>
              </a:rPr>
              <a:t>or </a:t>
            </a:r>
            <a:r>
              <a:rPr lang="en-US" sz="2900" b="1" dirty="0" smtClean="0">
                <a:solidFill>
                  <a:schemeClr val="bg1"/>
                </a:solidFill>
              </a:rPr>
              <a:t>Next Period </a:t>
            </a:r>
            <a:r>
              <a:rPr lang="en-US" sz="2900" dirty="0" smtClean="0">
                <a:solidFill>
                  <a:schemeClr val="bg1"/>
                </a:solidFill>
              </a:rPr>
              <a:t>link </a:t>
            </a:r>
            <a:r>
              <a:rPr lang="en-US" sz="2900" dirty="0">
                <a:solidFill>
                  <a:schemeClr val="bg1"/>
                </a:solidFill>
              </a:rPr>
              <a:t>to </a:t>
            </a:r>
            <a:r>
              <a:rPr lang="en-US" sz="2900" dirty="0" smtClean="0">
                <a:solidFill>
                  <a:schemeClr val="bg1"/>
                </a:solidFill>
              </a:rPr>
              <a:t>display </a:t>
            </a:r>
            <a:r>
              <a:rPr lang="en-US" sz="2900" dirty="0">
                <a:solidFill>
                  <a:schemeClr val="bg1"/>
                </a:solidFill>
              </a:rPr>
              <a:t>timesheet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24400"/>
            <a:ext cx="8229600" cy="1066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Elapsed Time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518FD0-75D9-4107-9D74-E41433E0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480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4847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Access My Timesheet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Click the </a:t>
            </a:r>
            <a:r>
              <a:rPr lang="en-US" sz="2400" dirty="0" smtClean="0">
                <a:solidFill>
                  <a:schemeClr val="bg1"/>
                </a:solidFill>
              </a:rPr>
              <a:t>Calendar </a:t>
            </a:r>
            <a:r>
              <a:rPr lang="en-US" sz="2400" dirty="0">
                <a:solidFill>
                  <a:schemeClr val="bg1"/>
                </a:solidFill>
              </a:rPr>
              <a:t>icon next to the Date </a:t>
            </a:r>
            <a:r>
              <a:rPr lang="en-US" sz="2400" dirty="0" smtClean="0">
                <a:solidFill>
                  <a:schemeClr val="bg1"/>
                </a:solidFill>
              </a:rPr>
              <a:t>field.  The </a:t>
            </a:r>
            <a:r>
              <a:rPr lang="en-US" sz="2400" dirty="0">
                <a:solidFill>
                  <a:schemeClr val="bg1"/>
                </a:solidFill>
              </a:rPr>
              <a:t>current month’s calendar will be displayed.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Use the Month, Year and Month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rop down arrows to display time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period.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Click </a:t>
            </a:r>
            <a:r>
              <a:rPr lang="en-US" sz="2400" dirty="0">
                <a:solidFill>
                  <a:schemeClr val="bg1"/>
                </a:solidFill>
              </a:rPr>
              <a:t>on a date in the timesheet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eriod you </a:t>
            </a:r>
            <a:r>
              <a:rPr lang="en-US" sz="2400" dirty="0">
                <a:solidFill>
                  <a:schemeClr val="bg1"/>
                </a:solidFill>
              </a:rPr>
              <a:t>wish to display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selected timesheet will be displayed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133600"/>
            <a:ext cx="3792027" cy="3581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</a:t>
            </a:r>
            <a:r>
              <a:rPr lang="en-US" dirty="0">
                <a:solidFill>
                  <a:schemeClr val="bg1"/>
                </a:solidFill>
              </a:rPr>
              <a:t>to Enter Leave Taken Hours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Leave/Comp </a:t>
            </a:r>
            <a:r>
              <a:rPr lang="en-US" dirty="0">
                <a:solidFill>
                  <a:schemeClr val="bg1"/>
                </a:solidFill>
              </a:rPr>
              <a:t>Time Taken hours </a:t>
            </a:r>
            <a:r>
              <a:rPr lang="en-US" dirty="0" smtClean="0">
                <a:solidFill>
                  <a:schemeClr val="bg1"/>
                </a:solidFill>
              </a:rPr>
              <a:t>entered directly timesheet 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Requires manager approval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System </a:t>
            </a:r>
            <a:r>
              <a:rPr lang="en-US" dirty="0">
                <a:solidFill>
                  <a:schemeClr val="bg1"/>
                </a:solidFill>
              </a:rPr>
              <a:t>edits </a:t>
            </a:r>
            <a:r>
              <a:rPr lang="en-US" dirty="0" smtClean="0">
                <a:solidFill>
                  <a:schemeClr val="bg1"/>
                </a:solidFill>
              </a:rPr>
              <a:t>hours to </a:t>
            </a:r>
            <a:r>
              <a:rPr lang="en-US" dirty="0">
                <a:solidFill>
                  <a:schemeClr val="bg1"/>
                </a:solidFill>
              </a:rPr>
              <a:t>ensure </a:t>
            </a:r>
            <a:r>
              <a:rPr lang="en-US" dirty="0" smtClean="0">
                <a:solidFill>
                  <a:schemeClr val="bg1"/>
                </a:solidFill>
              </a:rPr>
              <a:t>hours </a:t>
            </a:r>
            <a:r>
              <a:rPr lang="en-US" dirty="0">
                <a:solidFill>
                  <a:schemeClr val="bg1"/>
                </a:solidFill>
              </a:rPr>
              <a:t>are </a:t>
            </a:r>
            <a:r>
              <a:rPr lang="en-US" dirty="0" smtClean="0">
                <a:solidFill>
                  <a:schemeClr val="bg1"/>
                </a:solidFill>
              </a:rPr>
              <a:t>available when </a:t>
            </a:r>
            <a:r>
              <a:rPr lang="en-US" dirty="0">
                <a:solidFill>
                  <a:schemeClr val="bg1"/>
                </a:solidFill>
              </a:rPr>
              <a:t>entering </a:t>
            </a:r>
            <a:r>
              <a:rPr lang="en-US" dirty="0" smtClean="0">
                <a:solidFill>
                  <a:schemeClr val="bg1"/>
                </a:solidFill>
              </a:rPr>
              <a:t>Leave/Comp Time </a:t>
            </a:r>
            <a:r>
              <a:rPr lang="en-US" dirty="0">
                <a:solidFill>
                  <a:schemeClr val="bg1"/>
                </a:solidFill>
              </a:rPr>
              <a:t>Taken </a:t>
            </a:r>
            <a:r>
              <a:rPr lang="en-US" dirty="0" smtClean="0">
                <a:solidFill>
                  <a:schemeClr val="bg1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Includes current balance, </a:t>
            </a:r>
            <a:r>
              <a:rPr lang="en-US" dirty="0">
                <a:solidFill>
                  <a:schemeClr val="bg1"/>
                </a:solidFill>
              </a:rPr>
              <a:t>any unapproved entries in the past and </a:t>
            </a:r>
            <a:r>
              <a:rPr lang="en-US" dirty="0" smtClean="0">
                <a:solidFill>
                  <a:schemeClr val="bg1"/>
                </a:solidFill>
              </a:rPr>
              <a:t>future </a:t>
            </a:r>
            <a:r>
              <a:rPr lang="en-US" dirty="0">
                <a:solidFill>
                  <a:schemeClr val="bg1"/>
                </a:solidFill>
              </a:rPr>
              <a:t>entries, both approved and unapproved, in the calculation for determining if the hours are </a:t>
            </a:r>
            <a:r>
              <a:rPr lang="en-US" dirty="0" smtClean="0">
                <a:solidFill>
                  <a:schemeClr val="bg1"/>
                </a:solidFill>
              </a:rPr>
              <a:t>available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Elapsed Time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518FD0-75D9-4107-9D74-E41433E0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480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Leave Balances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Adjustments made by Central Administrators.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Adjustments are </a:t>
            </a:r>
            <a:r>
              <a:rPr lang="en-US" dirty="0">
                <a:solidFill>
                  <a:schemeClr val="bg1"/>
                </a:solidFill>
              </a:rPr>
              <a:t>greyed </a:t>
            </a:r>
            <a:r>
              <a:rPr lang="en-US" dirty="0" smtClean="0">
                <a:solidFill>
                  <a:schemeClr val="bg1"/>
                </a:solidFill>
              </a:rPr>
              <a:t>out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Employees nor managers have </a:t>
            </a:r>
            <a:r>
              <a:rPr lang="en-US" dirty="0">
                <a:solidFill>
                  <a:schemeClr val="bg1"/>
                </a:solidFill>
              </a:rPr>
              <a:t>access to edit </a:t>
            </a:r>
            <a:r>
              <a:rPr lang="en-US" dirty="0" smtClean="0">
                <a:solidFill>
                  <a:schemeClr val="bg1"/>
                </a:solidFill>
              </a:rPr>
              <a:t>balance adjustments.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Leave </a:t>
            </a:r>
            <a:r>
              <a:rPr lang="en-US" dirty="0">
                <a:solidFill>
                  <a:schemeClr val="bg1"/>
                </a:solidFill>
              </a:rPr>
              <a:t>Taken and </a:t>
            </a:r>
            <a:r>
              <a:rPr lang="en-US" dirty="0" smtClean="0">
                <a:solidFill>
                  <a:schemeClr val="bg1"/>
                </a:solidFill>
              </a:rPr>
              <a:t>Comp </a:t>
            </a:r>
            <a:r>
              <a:rPr lang="en-US" dirty="0">
                <a:solidFill>
                  <a:schemeClr val="bg1"/>
                </a:solidFill>
              </a:rPr>
              <a:t>Time </a:t>
            </a:r>
            <a:r>
              <a:rPr lang="en-US" dirty="0" smtClean="0">
                <a:solidFill>
                  <a:schemeClr val="bg1"/>
                </a:solidFill>
              </a:rPr>
              <a:t>Taken </a:t>
            </a:r>
            <a:r>
              <a:rPr lang="en-US" dirty="0">
                <a:solidFill>
                  <a:schemeClr val="bg1"/>
                </a:solidFill>
              </a:rPr>
              <a:t>will be applied to the appropriate balance and can be </a:t>
            </a:r>
            <a:r>
              <a:rPr lang="en-US" dirty="0" smtClean="0">
                <a:solidFill>
                  <a:schemeClr val="bg1"/>
                </a:solidFill>
              </a:rPr>
              <a:t>viewed </a:t>
            </a:r>
            <a:r>
              <a:rPr lang="en-US" dirty="0">
                <a:solidFill>
                  <a:schemeClr val="bg1"/>
                </a:solidFill>
              </a:rPr>
              <a:t>on the next timesheet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Click Leave/Comp Time tab at the bottom of the timesheet to </a:t>
            </a:r>
            <a:r>
              <a:rPr lang="en-US" dirty="0" smtClean="0">
                <a:solidFill>
                  <a:schemeClr val="bg1"/>
                </a:solidFill>
              </a:rPr>
              <a:t>view Leave </a:t>
            </a:r>
            <a:r>
              <a:rPr lang="en-US" dirty="0">
                <a:solidFill>
                  <a:schemeClr val="bg1"/>
                </a:solidFill>
              </a:rPr>
              <a:t>and Comp Time balances.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ill Leave Taken Hours Be Reduced From My Balance?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Leave/Comp Time Balances are displayed in the Leave/Comp Time tab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Approved </a:t>
            </a:r>
            <a:r>
              <a:rPr lang="en-US" dirty="0">
                <a:solidFill>
                  <a:schemeClr val="bg1"/>
                </a:solidFill>
              </a:rPr>
              <a:t>Leave adjustments including accruals,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>
                <a:solidFill>
                  <a:schemeClr val="bg1"/>
                </a:solidFill>
              </a:rPr>
              <a:t>processed </a:t>
            </a:r>
            <a:r>
              <a:rPr lang="en-US" dirty="0" smtClean="0">
                <a:solidFill>
                  <a:schemeClr val="bg1"/>
                </a:solidFill>
              </a:rPr>
              <a:t>nightly 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Balances are displayed on timesheet for next time period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Leave / </a:t>
            </a:r>
            <a:r>
              <a:rPr lang="en-US" dirty="0" smtClean="0">
                <a:solidFill>
                  <a:schemeClr val="bg1"/>
                </a:solidFill>
              </a:rPr>
              <a:t>Comp </a:t>
            </a:r>
            <a:r>
              <a:rPr lang="en-US" dirty="0">
                <a:solidFill>
                  <a:schemeClr val="bg1"/>
                </a:solidFill>
              </a:rPr>
              <a:t>Time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Leave/Comp </a:t>
            </a:r>
            <a:r>
              <a:rPr lang="en-US" dirty="0">
                <a:solidFill>
                  <a:schemeClr val="bg1"/>
                </a:solidFill>
              </a:rPr>
              <a:t>Time tab is </a:t>
            </a:r>
            <a:r>
              <a:rPr lang="en-US" dirty="0" smtClean="0">
                <a:solidFill>
                  <a:schemeClr val="bg1"/>
                </a:solidFill>
              </a:rPr>
              <a:t>at </a:t>
            </a:r>
            <a:r>
              <a:rPr lang="en-US" dirty="0">
                <a:solidFill>
                  <a:schemeClr val="bg1"/>
                </a:solidFill>
              </a:rPr>
              <a:t>bottom </a:t>
            </a:r>
            <a:r>
              <a:rPr lang="en-US" dirty="0" smtClean="0">
                <a:solidFill>
                  <a:schemeClr val="bg1"/>
                </a:solidFill>
              </a:rPr>
              <a:t>of timesheet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“View Details”      to view details of Leave/Comp </a:t>
            </a:r>
            <a:r>
              <a:rPr lang="en-US" dirty="0">
                <a:solidFill>
                  <a:schemeClr val="bg1"/>
                </a:solidFill>
              </a:rPr>
              <a:t>Time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“Actual Date” to change order of the details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Click “Arrow” and Last link to display other pages, if applicable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0"/>
            <a:ext cx="381000" cy="3560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of Leave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Comp Time Balances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8229600" cy="4191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0079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Will We Cover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E5D9E9A-D410-47FF-88F8-7C3E40BD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344" y="1425576"/>
            <a:ext cx="4038600" cy="2971800"/>
          </a:xfrm>
        </p:spPr>
        <p:txBody>
          <a:bodyPr>
            <a:normAutofit fontScale="92500" lnSpcReduction="20000"/>
          </a:bodyPr>
          <a:lstStyle/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What </a:t>
            </a:r>
            <a:r>
              <a:rPr lang="en-US" sz="2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is Fair Labor Standards Act (FLSA) </a:t>
            </a:r>
          </a:p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What is Time and Labor (T&amp;L)</a:t>
            </a:r>
          </a:p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Employee/Manager </a:t>
            </a:r>
            <a:r>
              <a:rPr lang="en-US" sz="2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Self Services</a:t>
            </a:r>
          </a:p>
          <a:p>
            <a:pPr marL="4000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Types of Timesheets</a:t>
            </a:r>
          </a:p>
          <a:p>
            <a:pPr marL="800100"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Elapse   Punch</a:t>
            </a:r>
            <a:endParaRPr lang="en-US" sz="1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1"/>
            <a:ext cx="3962400" cy="3810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The Timesheet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Accessing Timesheet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Entering Leave Taken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Leave Balances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Accrued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Adding Rows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Holidays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Change 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Exception Tab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Payable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40334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6344" y="4407366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Approving Leave Hours, Comp Time,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Hours Worked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Important Things to Remember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Leave / Comp Time Tab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454214"/>
            <a:ext cx="8153400" cy="4571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How </a:t>
            </a:r>
            <a:r>
              <a:rPr lang="en-US" dirty="0">
                <a:solidFill>
                  <a:schemeClr val="bg1"/>
                </a:solidFill>
              </a:rPr>
              <a:t>To See Accrued Hours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Accrued leave hours are inserted last day of the month.  It will be greyed out and will not allow any edits.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89292"/>
            <a:ext cx="8305800" cy="32829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166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Adding a Row on Timesheet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0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Example of 8 hours of Annual Leave Taken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0993"/>
            <a:ext cx="8305800" cy="38551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Adding a Row on Timesheet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“Add”     button to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insert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new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row on timesheet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empty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field and enter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hours/minutes taken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“magnifying glass”     by Leave Reason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Click SUBMIT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304800" cy="324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429001"/>
            <a:ext cx="328368" cy="36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1"/>
            <a:ext cx="8382000" cy="155416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Holidays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Holiday Leave Earned (HLE) for 8 hours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SCTC’s holidays: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Are built in the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Will be greyed out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Will not be editable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0872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Earliest Change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158"/>
            <a:ext cx="8229600" cy="2422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Displayed </a:t>
            </a:r>
            <a:r>
              <a:rPr lang="en-US" dirty="0">
                <a:solidFill>
                  <a:schemeClr val="bg1"/>
                </a:solidFill>
              </a:rPr>
              <a:t>at the top of the </a:t>
            </a:r>
            <a:r>
              <a:rPr lang="en-US" dirty="0" smtClean="0">
                <a:solidFill>
                  <a:schemeClr val="bg1"/>
                </a:solidFill>
              </a:rPr>
              <a:t>timesheet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Represents </a:t>
            </a:r>
            <a:r>
              <a:rPr lang="en-US" dirty="0">
                <a:solidFill>
                  <a:schemeClr val="bg1"/>
                </a:solidFill>
              </a:rPr>
              <a:t>the date Time </a:t>
            </a:r>
            <a:r>
              <a:rPr lang="en-US" dirty="0" smtClean="0">
                <a:solidFill>
                  <a:schemeClr val="bg1"/>
                </a:solidFill>
              </a:rPr>
              <a:t>Administration begins processing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Updates </a:t>
            </a:r>
            <a:r>
              <a:rPr lang="en-US" dirty="0">
                <a:solidFill>
                  <a:schemeClr val="bg1"/>
                </a:solidFill>
              </a:rPr>
              <a:t>the Earliest Change </a:t>
            </a:r>
            <a:r>
              <a:rPr lang="en-US" dirty="0" smtClean="0">
                <a:solidFill>
                  <a:schemeClr val="bg1"/>
                </a:solidFill>
              </a:rPr>
              <a:t>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01916"/>
            <a:ext cx="8077200" cy="2362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Located at </a:t>
            </a:r>
            <a:r>
              <a:rPr lang="en-US" dirty="0">
                <a:solidFill>
                  <a:schemeClr val="bg1"/>
                </a:solidFill>
              </a:rPr>
              <a:t>the bottom of the </a:t>
            </a:r>
            <a:r>
              <a:rPr lang="en-US" dirty="0" smtClean="0">
                <a:solidFill>
                  <a:schemeClr val="bg1"/>
                </a:solidFill>
              </a:rPr>
              <a:t>timesheet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Incomplete </a:t>
            </a:r>
            <a:r>
              <a:rPr lang="en-US" dirty="0">
                <a:solidFill>
                  <a:schemeClr val="bg1"/>
                </a:solidFill>
              </a:rPr>
              <a:t>data entry, invalid data entry or entry resulting in </a:t>
            </a:r>
            <a:r>
              <a:rPr lang="en-US" dirty="0" smtClean="0">
                <a:solidFill>
                  <a:schemeClr val="bg1"/>
                </a:solidFill>
              </a:rPr>
              <a:t>negative balance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PAYABLE TIME IS UNABLE TO PROCESS WITH EXCEPTIONS!! BALANCES ARE NOT UPDATED !!!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Corrections must be made and resubmitted to managers for approval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24000"/>
            <a:ext cx="533400" cy="381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642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Tab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4590"/>
            <a:ext cx="8382000" cy="480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4137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Tab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" y="1214735"/>
            <a:ext cx="8229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816" y="3199546"/>
            <a:ext cx="820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the Explanation link to see detail information about the Exception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7017"/>
            <a:ext cx="7010400" cy="28105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419863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Payable Time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Displays results of time processed for </a:t>
            </a:r>
            <a:r>
              <a:rPr lang="en-US" dirty="0">
                <a:solidFill>
                  <a:schemeClr val="bg1"/>
                </a:solidFill>
              </a:rPr>
              <a:t>each </a:t>
            </a:r>
            <a:r>
              <a:rPr lang="en-US" dirty="0" smtClean="0">
                <a:solidFill>
                  <a:schemeClr val="bg1"/>
                </a:solidFill>
              </a:rPr>
              <a:t>   employee and </a:t>
            </a:r>
            <a:r>
              <a:rPr lang="en-US" dirty="0">
                <a:solidFill>
                  <a:srgbClr val="FF0000"/>
                </a:solidFill>
              </a:rPr>
              <a:t>creates Payable </a:t>
            </a:r>
            <a:r>
              <a:rPr lang="en-US" dirty="0" smtClean="0">
                <a:solidFill>
                  <a:srgbClr val="FF0000"/>
                </a:solidFill>
              </a:rPr>
              <a:t>Time  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Located at </a:t>
            </a:r>
            <a:r>
              <a:rPr lang="en-US" dirty="0">
                <a:solidFill>
                  <a:schemeClr val="bg1"/>
                </a:solidFill>
              </a:rPr>
              <a:t>bottom of the </a:t>
            </a:r>
            <a:r>
              <a:rPr lang="en-US" dirty="0" smtClean="0">
                <a:solidFill>
                  <a:schemeClr val="bg1"/>
                </a:solidFill>
              </a:rPr>
              <a:t>timesheet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82963"/>
            <a:ext cx="8458200" cy="2743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847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TeamWorks Time &amp; Labor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B8FC091-B4AE-497C-9B7A-3D290FD9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525963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What is Fair Labor Standards Act (FLSA)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FLSA is a federal law which establishes: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Minimum wage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Overtime pay eligibility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Recordkeeping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Child labor standards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6803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348476"/>
            <a:ext cx="2133600" cy="365125"/>
          </a:xfrm>
        </p:spPr>
        <p:txBody>
          <a:bodyPr/>
          <a:lstStyle/>
          <a:p>
            <a:fld id="{37B8E1D7-7BC0-455B-8180-A4AFDF49430C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486400" y="6357620"/>
            <a:ext cx="2971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SOUTHERN CRESCENT TECHNICAL COLLEGE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55" y="99758"/>
            <a:ext cx="8877690" cy="6477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55" y="646750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686799" cy="62785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547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Important </a:t>
            </a:r>
            <a:r>
              <a:rPr lang="en-US" dirty="0" smtClean="0">
                <a:solidFill>
                  <a:schemeClr val="bg1"/>
                </a:solidFill>
              </a:rPr>
              <a:t>Things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Remember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61EC76-6174-4CD9-9854-954B0F95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371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Part-Time Hourly employees including Federal Work Study students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Hourly Pay period runs from the 16th of the month to the 15th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Submit hours worked by COB each Monday for the previous week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 Approve employee work hours and Comp Time hours by COB each Tuesday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APPROVED HOURLY EMPLOYEES HOURS WORKED </a:t>
            </a:r>
            <a:r>
              <a:rPr lang="en-US" dirty="0">
                <a:solidFill>
                  <a:srgbClr val="FF0000"/>
                </a:solidFill>
              </a:rPr>
              <a:t>OR THEY WILL NOT GET PAID</a:t>
            </a:r>
            <a:r>
              <a:rPr lang="en-US" dirty="0" smtClean="0">
                <a:solidFill>
                  <a:srgbClr val="FF0000"/>
                </a:solidFill>
              </a:rPr>
              <a:t>!!!!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100" dirty="0" smtClean="0">
                <a:solidFill>
                  <a:srgbClr val="FF0000"/>
                </a:solidFill>
              </a:rPr>
              <a:t>Responsible </a:t>
            </a:r>
            <a:r>
              <a:rPr lang="en-US" sz="3100" dirty="0">
                <a:solidFill>
                  <a:srgbClr val="FF0000"/>
                </a:solidFill>
              </a:rPr>
              <a:t>for the accuracy of employee hours, not Human </a:t>
            </a:r>
            <a:r>
              <a:rPr lang="en-US" sz="3100" dirty="0" smtClean="0">
                <a:solidFill>
                  <a:srgbClr val="FF0000"/>
                </a:solidFill>
              </a:rPr>
              <a:t>Resources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Things to 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Non Exempt/Exempt FLSA employees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All non-exempt, </a:t>
            </a:r>
            <a:r>
              <a:rPr lang="en-US" sz="2600" dirty="0">
                <a:solidFill>
                  <a:schemeClr val="bg1"/>
                </a:solidFill>
              </a:rPr>
              <a:t>salaried (FLSA </a:t>
            </a:r>
            <a:r>
              <a:rPr lang="en-US" sz="2600" dirty="0" smtClean="0">
                <a:solidFill>
                  <a:schemeClr val="bg1"/>
                </a:solidFill>
              </a:rPr>
              <a:t>Eligible) employees </a:t>
            </a:r>
            <a:r>
              <a:rPr lang="en-US" sz="2600" dirty="0">
                <a:solidFill>
                  <a:schemeClr val="bg1"/>
                </a:solidFill>
              </a:rPr>
              <a:t>and hourly employees are required by law to report </a:t>
            </a:r>
            <a:r>
              <a:rPr lang="en-US" sz="2600" dirty="0" smtClean="0">
                <a:solidFill>
                  <a:schemeClr val="bg1"/>
                </a:solidFill>
              </a:rPr>
              <a:t>time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Comp </a:t>
            </a:r>
            <a:r>
              <a:rPr lang="en-US" sz="2600" dirty="0">
                <a:solidFill>
                  <a:schemeClr val="bg1"/>
                </a:solidFill>
              </a:rPr>
              <a:t>Time hours must be utilized prior to using Leave </a:t>
            </a:r>
            <a:r>
              <a:rPr lang="en-US" sz="2600" dirty="0" smtClean="0">
                <a:solidFill>
                  <a:schemeClr val="bg1"/>
                </a:solidFill>
              </a:rPr>
              <a:t>Time </a:t>
            </a:r>
            <a:r>
              <a:rPr lang="en-US" sz="2600" dirty="0">
                <a:solidFill>
                  <a:schemeClr val="bg1"/>
                </a:solidFill>
              </a:rPr>
              <a:t>and as soon as </a:t>
            </a:r>
            <a:r>
              <a:rPr lang="en-US" sz="2600" dirty="0" smtClean="0">
                <a:solidFill>
                  <a:schemeClr val="bg1"/>
                </a:solidFill>
              </a:rPr>
              <a:t>possible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All </a:t>
            </a:r>
            <a:r>
              <a:rPr lang="en-US" sz="2600" dirty="0">
                <a:solidFill>
                  <a:schemeClr val="bg1"/>
                </a:solidFill>
              </a:rPr>
              <a:t>Comp Time hours must be used prior to the end of each fiscal </a:t>
            </a:r>
            <a:r>
              <a:rPr lang="en-US" sz="2600" dirty="0" smtClean="0">
                <a:solidFill>
                  <a:schemeClr val="bg1"/>
                </a:solidFill>
              </a:rPr>
              <a:t>year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chemeClr val="bg1"/>
                </a:solidFill>
              </a:rPr>
              <a:t>Managers are responsible for the accuracy of employee hours, not Human Resources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6676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Important Things to 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Exempt Level Employees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Submit all </a:t>
            </a:r>
            <a:r>
              <a:rPr lang="en-US" dirty="0">
                <a:solidFill>
                  <a:schemeClr val="bg1"/>
                </a:solidFill>
              </a:rPr>
              <a:t>Leave </a:t>
            </a:r>
            <a:r>
              <a:rPr lang="en-US" dirty="0" smtClean="0">
                <a:solidFill>
                  <a:schemeClr val="bg1"/>
                </a:solidFill>
              </a:rPr>
              <a:t>Requests through Time </a:t>
            </a:r>
            <a:r>
              <a:rPr lang="en-US" dirty="0">
                <a:solidFill>
                  <a:schemeClr val="bg1"/>
                </a:solidFill>
              </a:rPr>
              <a:t>&amp; Labor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Approve Leave Time by end </a:t>
            </a:r>
            <a:r>
              <a:rPr lang="en-US" dirty="0">
                <a:solidFill>
                  <a:schemeClr val="bg1"/>
                </a:solidFill>
              </a:rPr>
              <a:t>of each month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8001000" cy="152400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Beth Ogletree – Time Administrator</a:t>
            </a:r>
            <a:endParaRPr lang="en-US" sz="5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Jonathan Brown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- Payroll Coordinator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CC565-D48A-490F-BC04-1CE20DB14C2A}"/>
              </a:ext>
            </a:extLst>
          </p:cNvPr>
          <p:cNvSpPr txBox="1"/>
          <p:nvPr/>
        </p:nvSpPr>
        <p:spPr>
          <a:xfrm>
            <a:off x="990600" y="14478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	QUESTIONS????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TeamWorks Time &amp; Labor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F6FCC54-DE62-478F-BD11-9082E19D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318"/>
            <a:ext cx="8686800" cy="512048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What is Fair Labor Standards Act (FLSA)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000" dirty="0">
                <a:solidFill>
                  <a:schemeClr val="bg1"/>
                </a:solidFill>
              </a:rPr>
              <a:t>Along with overtime pay eligibility, FLSA gives employers guidelines on Exempt VS Nonexempt employment categories 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Nonexempt employees are entitled to overtime pay and/or Comp. time 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Exempt employees are </a:t>
            </a:r>
            <a:r>
              <a:rPr lang="en-US" sz="2000" b="1" i="1" u="sng" dirty="0">
                <a:solidFill>
                  <a:schemeClr val="bg1"/>
                </a:solidFill>
              </a:rPr>
              <a:t>not</a:t>
            </a:r>
            <a:r>
              <a:rPr lang="en-US" sz="2000" dirty="0">
                <a:solidFill>
                  <a:schemeClr val="bg1"/>
                </a:solidFill>
              </a:rPr>
              <a:t> entitled to overtime pay and/or Comp. time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Exempt or nonexempt depends on: </a:t>
            </a:r>
          </a:p>
          <a:p>
            <a:pPr marL="2228850" lvl="4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How much one is paid (salary level test)</a:t>
            </a:r>
          </a:p>
          <a:p>
            <a:pPr marL="2228850" lvl="4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How one is paid (salary basis test)</a:t>
            </a:r>
          </a:p>
          <a:p>
            <a:pPr marL="2228850" lvl="4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j-lt"/>
              </a:rPr>
              <a:t>What kind of work one does (duties test)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000" dirty="0">
                <a:solidFill>
                  <a:schemeClr val="bg1"/>
                </a:solidFill>
              </a:rPr>
              <a:t>	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785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Employee </a:t>
            </a:r>
            <a:r>
              <a:rPr lang="en-US" dirty="0">
                <a:solidFill>
                  <a:schemeClr val="bg1"/>
                </a:solidFill>
              </a:rPr>
              <a:t>Self-Service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A90F6B-43E5-400F-BC31-3B42FA15E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Time </a:t>
            </a:r>
            <a:r>
              <a:rPr lang="en-US" sz="2000" dirty="0">
                <a:solidFill>
                  <a:schemeClr val="bg1"/>
                </a:solidFill>
              </a:rPr>
              <a:t>Reporting via Time </a:t>
            </a:r>
            <a:r>
              <a:rPr lang="en-US" sz="2000" dirty="0" smtClean="0">
                <a:solidFill>
                  <a:schemeClr val="bg1"/>
                </a:solidFill>
              </a:rPr>
              <a:t>Sheet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Leave Request via Time Sheet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Ability </a:t>
            </a:r>
            <a:r>
              <a:rPr lang="en-US" sz="2000" dirty="0">
                <a:solidFill>
                  <a:schemeClr val="bg1"/>
                </a:solidFill>
              </a:rPr>
              <a:t>to review summary totals for selected time period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Ability </a:t>
            </a:r>
            <a:r>
              <a:rPr lang="en-US" sz="2000" dirty="0">
                <a:solidFill>
                  <a:schemeClr val="bg1"/>
                </a:solidFill>
              </a:rPr>
              <a:t>to review leave balances as of the end of previous time period, while in the selected time period, including details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Leave </a:t>
            </a:r>
            <a:r>
              <a:rPr lang="en-US" sz="2000" dirty="0">
                <a:solidFill>
                  <a:schemeClr val="bg1"/>
                </a:solidFill>
              </a:rPr>
              <a:t>accruals for annual and sick earned on the last day of the month show on the time sheet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Holiday </a:t>
            </a:r>
            <a:r>
              <a:rPr lang="en-US" sz="2000" dirty="0">
                <a:solidFill>
                  <a:schemeClr val="bg1"/>
                </a:solidFill>
              </a:rPr>
              <a:t>Hours earned and Holiday Taken on the time sheet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56349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Manager </a:t>
            </a:r>
            <a:r>
              <a:rPr lang="en-US" dirty="0">
                <a:solidFill>
                  <a:schemeClr val="bg1"/>
                </a:solidFill>
              </a:rPr>
              <a:t>Self-Service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61EC76-6174-4CD9-9854-954B0F95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Enter</a:t>
            </a:r>
            <a:r>
              <a:rPr lang="en-US" sz="2400" dirty="0">
                <a:solidFill>
                  <a:schemeClr val="bg1"/>
                </a:solidFill>
              </a:rPr>
              <a:t>, View, or Change Employee Reported Time/Leave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Ability </a:t>
            </a:r>
            <a:r>
              <a:rPr lang="en-US" sz="2400" dirty="0">
                <a:solidFill>
                  <a:schemeClr val="bg1"/>
                </a:solidFill>
              </a:rPr>
              <a:t>to review summary totals for selected time period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Ability </a:t>
            </a:r>
            <a:r>
              <a:rPr lang="en-US" sz="2400" dirty="0">
                <a:solidFill>
                  <a:schemeClr val="bg1"/>
                </a:solidFill>
              </a:rPr>
              <a:t>to review leave balances as of the end of previous time period, while in the selected time period, including details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Holiday </a:t>
            </a:r>
            <a:r>
              <a:rPr lang="en-US" sz="2400" dirty="0">
                <a:solidFill>
                  <a:schemeClr val="bg1"/>
                </a:solidFill>
              </a:rPr>
              <a:t>Hours earned and Holiday Taken on the time sheet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Approve</a:t>
            </a:r>
            <a:r>
              <a:rPr lang="en-US" sz="2400" dirty="0">
                <a:solidFill>
                  <a:schemeClr val="bg1"/>
                </a:solidFill>
              </a:rPr>
              <a:t>, Deny, or </a:t>
            </a:r>
            <a:r>
              <a:rPr lang="en-US" sz="2400" dirty="0" smtClean="0">
                <a:solidFill>
                  <a:schemeClr val="bg1"/>
                </a:solidFill>
              </a:rPr>
              <a:t>Send/Push </a:t>
            </a:r>
            <a:r>
              <a:rPr lang="en-US" sz="2400" dirty="0">
                <a:solidFill>
                  <a:schemeClr val="bg1"/>
                </a:solidFill>
              </a:rPr>
              <a:t>Back Employee Reported Time/Leave 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5762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Elapse Timesheet - </a:t>
            </a:r>
            <a:r>
              <a:rPr lang="en-US" dirty="0">
                <a:solidFill>
                  <a:schemeClr val="bg1"/>
                </a:solidFill>
              </a:rPr>
              <a:t>Reporting Leave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Used by Exempt/Non exempt salaried employees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Reports Leave Hours Taken (hrs./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Does not enter work hours or clock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6676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09CA5F-36F1-4E4F-AED3-78950567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Sample Elapsed Time 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518FD0-75D9-4107-9D74-E41433E07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8229600" cy="4800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CRESCENT TECHNICAL COLLEGE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Punch Timesheet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Reporting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ork Hours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Used by part-time employees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Enters all </a:t>
            </a:r>
            <a:r>
              <a:rPr lang="en-US" dirty="0" smtClean="0">
                <a:solidFill>
                  <a:schemeClr val="bg1"/>
                </a:solidFill>
              </a:rPr>
              <a:t>work hours or clock hours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Non-Exempt/Exempt Salaried Employees (FLSA eligible)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Enters all compensatory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SOUTHERN CRESCENT TECHNICAL COLLEGE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8E1D7-7BC0-455B-8180-A4AFDF4943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65BCEC4FAD04EA73FE67ABF6310AF" ma:contentTypeVersion="8" ma:contentTypeDescription="Create a new document." ma:contentTypeScope="" ma:versionID="4be3937c5b35ca6ab458363b5ba41a6e">
  <xsd:schema xmlns:xsd="http://www.w3.org/2001/XMLSchema" xmlns:xs="http://www.w3.org/2001/XMLSchema" xmlns:p="http://schemas.microsoft.com/office/2006/metadata/properties" xmlns:ns2="26977583-4495-4568-a817-c5fda63c71f3" targetNamespace="http://schemas.microsoft.com/office/2006/metadata/properties" ma:root="true" ma:fieldsID="1b32fa03912a294953b338d6681824f1" ns2:_="">
    <xsd:import namespace="26977583-4495-4568-a817-c5fda63c71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77583-4495-4568-a817-c5fda63c7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30388-92CE-42E5-A2CC-948D07CAD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E498AB-6103-4818-BD20-0553C673C47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6977583-4495-4568-a817-c5fda63c71f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877886-BA0C-4745-A7B7-A4872C5C5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77583-4495-4568-a817-c5fda63c7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1335</Words>
  <Application>Microsoft Office PowerPoint</Application>
  <PresentationFormat>On-screen Show (4:3)</PresentationFormat>
  <Paragraphs>281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Franklin Gothic Book</vt:lpstr>
      <vt:lpstr>Wingdings</vt:lpstr>
      <vt:lpstr>Office Theme</vt:lpstr>
      <vt:lpstr>Time &amp; Labor  MANAGEMENT LEVEL EMPLOYEES   Sharon K. Hill -  Director, Human Resources Beth Burns – Assistant Director of Human Resources  </vt:lpstr>
      <vt:lpstr> What Will We Cover  </vt:lpstr>
      <vt:lpstr>TeamWorks Time &amp; Labor</vt:lpstr>
      <vt:lpstr>TeamWorks Time &amp; Labor</vt:lpstr>
      <vt:lpstr> Employee Self-Service </vt:lpstr>
      <vt:lpstr> Manager Self-Service </vt:lpstr>
      <vt:lpstr> Elapse Timesheet - Reporting Leave  </vt:lpstr>
      <vt:lpstr>Sample Elapsed Time Sheet</vt:lpstr>
      <vt:lpstr>Punch Timesheet  Reporting Work Hours</vt:lpstr>
      <vt:lpstr>Sample Punch Time Sheet</vt:lpstr>
      <vt:lpstr>How To Access My Timesheet</vt:lpstr>
      <vt:lpstr> Elapsed Time Sheet</vt:lpstr>
      <vt:lpstr>How To Access My Timesheet</vt:lpstr>
      <vt:lpstr> How to Enter Leave Taken Hours  </vt:lpstr>
      <vt:lpstr> Elapsed Time Sheet</vt:lpstr>
      <vt:lpstr>Leave Balances</vt:lpstr>
      <vt:lpstr>When Will Leave Taken Hours Be Reduced From My Balance? </vt:lpstr>
      <vt:lpstr>Leave / Comp Time Tab</vt:lpstr>
      <vt:lpstr>Example of Leave and  Comp Time Balances</vt:lpstr>
      <vt:lpstr>Leave / Comp Time Tab</vt:lpstr>
      <vt:lpstr> How To See Accrued Hours </vt:lpstr>
      <vt:lpstr>Adding a Row on Timesheet</vt:lpstr>
      <vt:lpstr>Adding a Row on Timesheet</vt:lpstr>
      <vt:lpstr>Holidays</vt:lpstr>
      <vt:lpstr>Earliest Change Date</vt:lpstr>
      <vt:lpstr>Exceptions Tab</vt:lpstr>
      <vt:lpstr>Exceptions Tab</vt:lpstr>
      <vt:lpstr>Exceptions Tab</vt:lpstr>
      <vt:lpstr>Payable Time Tab</vt:lpstr>
      <vt:lpstr>PowerPoint Presentation</vt:lpstr>
      <vt:lpstr>PowerPoint Presentation</vt:lpstr>
      <vt:lpstr>PowerPoint Presentation</vt:lpstr>
      <vt:lpstr>Important Things to Remember </vt:lpstr>
      <vt:lpstr>Important Things to Remember </vt:lpstr>
      <vt:lpstr>Important Things to Remember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Kelli</dc:creator>
  <cp:lastModifiedBy>Hill, Sharon</cp:lastModifiedBy>
  <cp:revision>159</cp:revision>
  <cp:lastPrinted>2019-02-27T18:35:39Z</cp:lastPrinted>
  <dcterms:created xsi:type="dcterms:W3CDTF">2013-10-16T18:37:17Z</dcterms:created>
  <dcterms:modified xsi:type="dcterms:W3CDTF">2021-05-12T20:43:44Z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0x010100DCB65BCEC4FAD04EA73FE67ABF6310AF</vt:lpwstr>
  </property>
  <property fmtid="{D5CDD505-2E9C-101B-9397-08002B2CF9AE}" pid="3" name="Order">
    <vt:r8>73200</vt:r8>
  </property>
  <property fmtid="{D5CDD505-2E9C-101B-9397-08002B2CF9AE}" pid="4" name="TaxCatchAll">
    <vt:lpwstr>22;#Communications|f93c9d5a-b326-4ec0-ae53-d6b7c599f369;#21;#Foundations/Institutional Advancement|5ddd07c0-ca52-4a7a-ba73-1b52f679d9a0</vt:lpwstr>
  </property>
  <property fmtid="{D5CDD505-2E9C-101B-9397-08002B2CF9AE}" pid="5" name="e93fbf708f784f2381b047fca77a13e5">
    <vt:lpwstr>Foundations/Institutional Advancement|5ddd07c0-ca52-4a7a-ba73-1b52f679d9a0</vt:lpwstr>
  </property>
  <property fmtid="{D5CDD505-2E9C-101B-9397-08002B2CF9AE}" pid="6" name="n2948325300e4b0e8f18b5053a5af953">
    <vt:lpwstr>Communications|f93c9d5a-b326-4ec0-ae53-d6b7c599f369</vt:lpwstr>
  </property>
  <property fmtid="{D5CDD505-2E9C-101B-9397-08002B2CF9AE}" pid="7" name="GTC Department">
    <vt:lpwstr>22;#Communications|f93c9d5a-b326-4ec0-ae53-d6b7c599f369</vt:lpwstr>
  </property>
  <property fmtid="{D5CDD505-2E9C-101B-9397-08002B2CF9AE}" pid="8" name="GTC Division">
    <vt:lpwstr>21;#Foundations/Institutional Advancement|5ddd07c0-ca52-4a7a-ba73-1b52f679d9a0</vt:lpwstr>
  </property>
</Properties>
</file>