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52" r:id="rId5"/>
    <p:sldId id="356" r:id="rId6"/>
    <p:sldId id="360" r:id="rId7"/>
    <p:sldId id="392" r:id="rId8"/>
    <p:sldId id="362" r:id="rId9"/>
    <p:sldId id="368" r:id="rId10"/>
    <p:sldId id="369" r:id="rId11"/>
    <p:sldId id="393" r:id="rId12"/>
    <p:sldId id="394" r:id="rId13"/>
    <p:sldId id="372" r:id="rId14"/>
    <p:sldId id="377" r:id="rId15"/>
    <p:sldId id="381" r:id="rId16"/>
    <p:sldId id="373" r:id="rId17"/>
    <p:sldId id="364" r:id="rId18"/>
    <p:sldId id="355" r:id="rId19"/>
  </p:sldIdLst>
  <p:sldSz cx="9144000" cy="6858000" type="screen4x3"/>
  <p:notesSz cx="685800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7A22751-BD12-44C1-B926-56094ACC03BD}">
          <p14:sldIdLst>
            <p14:sldId id="352"/>
            <p14:sldId id="356"/>
            <p14:sldId id="360"/>
            <p14:sldId id="392"/>
            <p14:sldId id="362"/>
            <p14:sldId id="368"/>
            <p14:sldId id="369"/>
            <p14:sldId id="393"/>
            <p14:sldId id="394"/>
            <p14:sldId id="372"/>
            <p14:sldId id="377"/>
            <p14:sldId id="381"/>
            <p14:sldId id="373"/>
            <p14:sldId id="364"/>
          </p14:sldIdLst>
        </p14:section>
        <p14:section name="Untitled Section" id="{94FF5A90-3948-4A72-8C9A-47CEF37035AB}">
          <p14:sldIdLst>
            <p14:sldId id="3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5BB16F"/>
    <a:srgbClr val="45C7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71121" cy="465771"/>
          </a:xfrm>
          <a:prstGeom prst="rect">
            <a:avLst/>
          </a:prstGeom>
        </p:spPr>
        <p:txBody>
          <a:bodyPr vert="horz" lIns="91090" tIns="45545" rIns="91090" bIns="455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315" y="2"/>
            <a:ext cx="2971121" cy="465771"/>
          </a:xfrm>
          <a:prstGeom prst="rect">
            <a:avLst/>
          </a:prstGeom>
        </p:spPr>
        <p:txBody>
          <a:bodyPr vert="horz" lIns="91090" tIns="45545" rIns="91090" bIns="45545" rtlCol="0"/>
          <a:lstStyle>
            <a:lvl1pPr algn="r">
              <a:defRPr sz="1200"/>
            </a:lvl1pPr>
          </a:lstStyle>
          <a:p>
            <a:fld id="{6E41DCDB-C4A9-4AED-A011-BB5892BED6A2}" type="datetimeFigureOut">
              <a:rPr lang="en-US" smtClean="0"/>
              <a:t>5/3/2021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4282"/>
            <a:ext cx="2971121" cy="465771"/>
          </a:xfrm>
          <a:prstGeom prst="rect">
            <a:avLst/>
          </a:prstGeom>
        </p:spPr>
        <p:txBody>
          <a:bodyPr vert="horz" lIns="91090" tIns="45545" rIns="91090" bIns="455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315" y="8824282"/>
            <a:ext cx="2971121" cy="465771"/>
          </a:xfrm>
          <a:prstGeom prst="rect">
            <a:avLst/>
          </a:prstGeom>
        </p:spPr>
        <p:txBody>
          <a:bodyPr vert="horz" lIns="91090" tIns="45545" rIns="91090" bIns="45545" rtlCol="0" anchor="b"/>
          <a:lstStyle>
            <a:lvl1pPr algn="r">
              <a:defRPr sz="1200"/>
            </a:lvl1pPr>
          </a:lstStyle>
          <a:p>
            <a:fld id="{DF60B933-D7F3-4843-96C6-2639021762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57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800" cy="464503"/>
          </a:xfrm>
          <a:prstGeom prst="rect">
            <a:avLst/>
          </a:prstGeom>
        </p:spPr>
        <p:txBody>
          <a:bodyPr vert="horz" lIns="92473" tIns="46236" rIns="92473" bIns="4623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1"/>
            <a:ext cx="2971800" cy="464503"/>
          </a:xfrm>
          <a:prstGeom prst="rect">
            <a:avLst/>
          </a:prstGeom>
        </p:spPr>
        <p:txBody>
          <a:bodyPr vert="horz" lIns="92473" tIns="46236" rIns="92473" bIns="46236" rtlCol="0"/>
          <a:lstStyle>
            <a:lvl1pPr algn="r">
              <a:defRPr sz="1200"/>
            </a:lvl1pPr>
          </a:lstStyle>
          <a:p>
            <a:fld id="{D7CE7D13-5C2C-4F5A-BF3D-E60F6ECEBEC3}" type="datetimeFigureOut">
              <a:rPr lang="en-US" smtClean="0"/>
              <a:t>5/3/2021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5325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3" tIns="46236" rIns="92473" bIns="4623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2775"/>
            <a:ext cx="5486400" cy="4180523"/>
          </a:xfrm>
          <a:prstGeom prst="rect">
            <a:avLst/>
          </a:prstGeom>
        </p:spPr>
        <p:txBody>
          <a:bodyPr vert="horz" lIns="92473" tIns="46236" rIns="92473" bIns="462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3936"/>
            <a:ext cx="2971800" cy="464503"/>
          </a:xfrm>
          <a:prstGeom prst="rect">
            <a:avLst/>
          </a:prstGeom>
        </p:spPr>
        <p:txBody>
          <a:bodyPr vert="horz" lIns="92473" tIns="46236" rIns="92473" bIns="4623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3936"/>
            <a:ext cx="2971800" cy="464503"/>
          </a:xfrm>
          <a:prstGeom prst="rect">
            <a:avLst/>
          </a:prstGeom>
        </p:spPr>
        <p:txBody>
          <a:bodyPr vert="horz" lIns="92473" tIns="46236" rIns="92473" bIns="46236" rtlCol="0" anchor="b"/>
          <a:lstStyle>
            <a:lvl1pPr algn="r">
              <a:defRPr sz="1200"/>
            </a:lvl1pPr>
          </a:lstStyle>
          <a:p>
            <a:fld id="{88700F5B-BC3D-40DC-842E-6F733B3DA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940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D0739-EF9D-4C70-A884-57F9416675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498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D0739-EF9D-4C70-A884-57F9416675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91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D0739-EF9D-4C70-A884-57F9416675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713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D0739-EF9D-4C70-A884-57F9416675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66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D0739-EF9D-4C70-A884-57F9416675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410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00F5B-BC3D-40DC-842E-6F733B3DAD8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7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6520-DA1D-46B8-9292-E4A713C71CEB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2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BEF5-0E8A-4F85-8743-B64928558469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22FE-8541-4AF5-AB88-13F8EBEE2964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49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9737-4229-4DE0-A615-54FBE15CD312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09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7839E-2B02-4355-92ED-64A87CF31F31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19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8E14-71E3-452E-8DF1-862BB59308A6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13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A5C0-FB72-4ABB-B808-03A60E1C143F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84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F8279-7571-491A-8C95-1589361B5152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30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EA77-3D19-45B4-BC87-D685B3ACC65C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58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7C6-A079-4809-913D-1BB1AB946E4F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16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B2FF-56B7-48DF-A82D-154E6DEFE1E8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45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ED88-2A19-4111-9301-680C4F610F20}" type="datetime1">
              <a:rPr lang="en-US" smtClean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SOUTHERN CRESCENT TECHNICAL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8E1D7-7BC0-455B-8180-A4AFDF494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7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of Slide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6248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Franklin Gothic Book" panose="020B0503020102020204" pitchFamily="34" charset="0"/>
              </a:rPr>
              <a:t>Time &amp; </a:t>
            </a:r>
            <a:r>
              <a:rPr lang="en-US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Labor</a:t>
            </a:r>
            <a:br>
              <a:rPr lang="en-US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Franklin Gothic Book" panose="020B0503020102020204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Franklin Gothic Book" panose="020B050302010202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PART-TIME HOURLY EMPLOYEES</a:t>
            </a:r>
            <a:r>
              <a:rPr lang="en-US" dirty="0">
                <a:solidFill>
                  <a:schemeClr val="bg1"/>
                </a:solidFill>
                <a:latin typeface="Franklin Gothic Book" panose="020B0503020102020204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Franklin Gothic Book" panose="020B0503020102020204" pitchFamily="34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Sharon K. Hill -  Director, </a:t>
            </a:r>
            <a:r>
              <a:rPr lang="en-US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Human </a:t>
            </a: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Resources</a:t>
            </a:r>
            <a:r>
              <a:rPr lang="en-US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Beth </a:t>
            </a: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Burns</a:t>
            </a: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– </a:t>
            </a: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Assistant Director, Human </a:t>
            </a: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Resources </a:t>
            </a:r>
            <a:endParaRPr lang="en-US" dirty="0">
              <a:solidFill>
                <a:schemeClr val="bg1"/>
              </a:solidFill>
              <a:latin typeface="Franklin Gothic Book" panose="020B05030201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200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Entering Hours – No lunch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Click </a:t>
            </a:r>
            <a:r>
              <a:rPr lang="en-US" b="1" dirty="0" smtClean="0">
                <a:solidFill>
                  <a:schemeClr val="bg1"/>
                </a:solidFill>
              </a:rPr>
              <a:t>First </a:t>
            </a:r>
            <a:r>
              <a:rPr lang="en-US" b="1" dirty="0">
                <a:solidFill>
                  <a:schemeClr val="bg1"/>
                </a:solidFill>
              </a:rPr>
              <a:t>Punch </a:t>
            </a:r>
            <a:r>
              <a:rPr lang="en-US" dirty="0">
                <a:solidFill>
                  <a:schemeClr val="bg1"/>
                </a:solidFill>
              </a:rPr>
              <a:t>In field </a:t>
            </a:r>
            <a:r>
              <a:rPr lang="en-US" dirty="0" smtClean="0">
                <a:solidFill>
                  <a:schemeClr val="bg1"/>
                </a:solidFill>
              </a:rPr>
              <a:t> - Enter Start </a:t>
            </a:r>
            <a:r>
              <a:rPr lang="en-US" dirty="0">
                <a:solidFill>
                  <a:schemeClr val="bg1"/>
                </a:solidFill>
              </a:rPr>
              <a:t>time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Click </a:t>
            </a:r>
            <a:r>
              <a:rPr lang="en-US" b="1" dirty="0" smtClean="0">
                <a:solidFill>
                  <a:schemeClr val="bg1"/>
                </a:solidFill>
              </a:rPr>
              <a:t>Punch </a:t>
            </a:r>
            <a:r>
              <a:rPr lang="en-US" b="1" dirty="0">
                <a:solidFill>
                  <a:schemeClr val="bg1"/>
                </a:solidFill>
              </a:rPr>
              <a:t>Out </a:t>
            </a:r>
            <a:r>
              <a:rPr lang="en-US" dirty="0">
                <a:solidFill>
                  <a:schemeClr val="bg1"/>
                </a:solidFill>
              </a:rPr>
              <a:t>field </a:t>
            </a:r>
            <a:r>
              <a:rPr lang="en-US" dirty="0" smtClean="0">
                <a:solidFill>
                  <a:schemeClr val="bg1"/>
                </a:solidFill>
              </a:rPr>
              <a:t> Enter Stop </a:t>
            </a:r>
            <a:r>
              <a:rPr lang="en-US" dirty="0">
                <a:solidFill>
                  <a:schemeClr val="bg1"/>
                </a:solidFill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ime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Click </a:t>
            </a:r>
            <a:r>
              <a:rPr lang="en-US" b="1" dirty="0" smtClean="0">
                <a:solidFill>
                  <a:schemeClr val="bg1"/>
                </a:solidFill>
              </a:rPr>
              <a:t>Drop-down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arrow for the Time Reporting Code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select REG – Regular Pay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Click </a:t>
            </a:r>
            <a:r>
              <a:rPr lang="en-US" b="1" dirty="0" smtClean="0">
                <a:solidFill>
                  <a:schemeClr val="bg1"/>
                </a:solidFill>
              </a:rPr>
              <a:t>SUBMIT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button to save your entries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648200"/>
            <a:ext cx="8153400" cy="152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Entering Hours – No lunch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The following is an INCORRECT 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" y="635635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429001"/>
            <a:ext cx="8458200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24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Work Time for Multiple Sessions in a Single Day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Click First </a:t>
            </a:r>
            <a:r>
              <a:rPr lang="en-US" dirty="0">
                <a:solidFill>
                  <a:schemeClr val="bg1"/>
                </a:solidFill>
              </a:rPr>
              <a:t>Punch In </a:t>
            </a:r>
            <a:r>
              <a:rPr lang="en-US" dirty="0" smtClean="0">
                <a:solidFill>
                  <a:schemeClr val="bg1"/>
                </a:solidFill>
              </a:rPr>
              <a:t> 	Enter Start </a:t>
            </a:r>
            <a:r>
              <a:rPr lang="en-US" dirty="0">
                <a:solidFill>
                  <a:schemeClr val="bg1"/>
                </a:solidFill>
              </a:rPr>
              <a:t>time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Click Lunch  		Enter Lunch </a:t>
            </a:r>
            <a:r>
              <a:rPr lang="en-US" dirty="0">
                <a:solidFill>
                  <a:schemeClr val="bg1"/>
                </a:solidFill>
              </a:rPr>
              <a:t>period begins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Click Second </a:t>
            </a:r>
            <a:r>
              <a:rPr lang="en-US" dirty="0">
                <a:solidFill>
                  <a:schemeClr val="bg1"/>
                </a:solidFill>
              </a:rPr>
              <a:t>Punch In </a:t>
            </a:r>
            <a:r>
              <a:rPr lang="en-US" dirty="0" smtClean="0">
                <a:solidFill>
                  <a:schemeClr val="bg1"/>
                </a:solidFill>
              </a:rPr>
              <a:t>    	Enter Return from Lunch </a:t>
            </a:r>
            <a:r>
              <a:rPr lang="en-US" dirty="0">
                <a:solidFill>
                  <a:schemeClr val="bg1"/>
                </a:solidFill>
              </a:rPr>
              <a:t>period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Punch </a:t>
            </a:r>
            <a:r>
              <a:rPr lang="en-US" dirty="0">
                <a:solidFill>
                  <a:schemeClr val="bg1"/>
                </a:solidFill>
              </a:rPr>
              <a:t>Out </a:t>
            </a:r>
            <a:r>
              <a:rPr lang="en-US" dirty="0" smtClean="0">
                <a:solidFill>
                  <a:schemeClr val="bg1"/>
                </a:solidFill>
              </a:rPr>
              <a:t> 		Enter time </a:t>
            </a:r>
            <a:r>
              <a:rPr lang="en-US" dirty="0">
                <a:solidFill>
                  <a:schemeClr val="bg1"/>
                </a:solidFill>
              </a:rPr>
              <a:t>stopped </a:t>
            </a:r>
            <a:r>
              <a:rPr lang="en-US" dirty="0" smtClean="0">
                <a:solidFill>
                  <a:schemeClr val="bg1"/>
                </a:solidFill>
              </a:rPr>
              <a:t>working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Click Drop-Down </a:t>
            </a:r>
            <a:r>
              <a:rPr lang="en-US" dirty="0">
                <a:solidFill>
                  <a:schemeClr val="bg1"/>
                </a:solidFill>
              </a:rPr>
              <a:t>arrow for </a:t>
            </a:r>
            <a:r>
              <a:rPr lang="en-US" dirty="0" smtClean="0">
                <a:solidFill>
                  <a:schemeClr val="bg1"/>
                </a:solidFill>
              </a:rPr>
              <a:t>Time </a:t>
            </a:r>
            <a:r>
              <a:rPr lang="en-US" dirty="0">
                <a:solidFill>
                  <a:schemeClr val="bg1"/>
                </a:solidFill>
              </a:rPr>
              <a:t>Reporting Code </a:t>
            </a:r>
            <a:r>
              <a:rPr lang="en-US" dirty="0" smtClean="0">
                <a:solidFill>
                  <a:schemeClr val="bg1"/>
                </a:solidFill>
              </a:rPr>
              <a:t>- Select </a:t>
            </a:r>
            <a:r>
              <a:rPr lang="en-US" dirty="0">
                <a:solidFill>
                  <a:schemeClr val="bg1"/>
                </a:solidFill>
              </a:rPr>
              <a:t>REG – Regular </a:t>
            </a:r>
            <a:r>
              <a:rPr lang="en-US" dirty="0" smtClean="0">
                <a:solidFill>
                  <a:schemeClr val="bg1"/>
                </a:solidFill>
              </a:rPr>
              <a:t>Pay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Scroll </a:t>
            </a:r>
            <a:r>
              <a:rPr lang="en-US" dirty="0">
                <a:solidFill>
                  <a:schemeClr val="bg1"/>
                </a:solidFill>
              </a:rPr>
              <a:t>to the right </a:t>
            </a:r>
            <a:r>
              <a:rPr lang="en-US" dirty="0" smtClean="0">
                <a:solidFill>
                  <a:schemeClr val="bg1"/>
                </a:solidFill>
              </a:rPr>
              <a:t>Click Add        icon </a:t>
            </a:r>
            <a:r>
              <a:rPr lang="en-US" dirty="0">
                <a:solidFill>
                  <a:schemeClr val="bg1"/>
                </a:solidFill>
              </a:rPr>
              <a:t>to add a new row for the date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On </a:t>
            </a:r>
            <a:r>
              <a:rPr lang="en-US" dirty="0">
                <a:solidFill>
                  <a:schemeClr val="bg1"/>
                </a:solidFill>
              </a:rPr>
              <a:t>the new row, </a:t>
            </a:r>
            <a:r>
              <a:rPr lang="en-US" dirty="0" smtClean="0">
                <a:solidFill>
                  <a:schemeClr val="bg1"/>
                </a:solidFill>
              </a:rPr>
              <a:t>Click First </a:t>
            </a:r>
            <a:r>
              <a:rPr lang="en-US" dirty="0">
                <a:solidFill>
                  <a:schemeClr val="bg1"/>
                </a:solidFill>
              </a:rPr>
              <a:t>Punch In </a:t>
            </a:r>
            <a:r>
              <a:rPr lang="en-US" dirty="0" smtClean="0">
                <a:solidFill>
                  <a:schemeClr val="bg1"/>
                </a:solidFill>
              </a:rPr>
              <a:t>	Enter Start </a:t>
            </a:r>
            <a:r>
              <a:rPr lang="en-US" dirty="0">
                <a:solidFill>
                  <a:schemeClr val="bg1"/>
                </a:solidFill>
              </a:rPr>
              <a:t>time </a:t>
            </a:r>
            <a:r>
              <a:rPr lang="en-US" dirty="0" smtClean="0">
                <a:solidFill>
                  <a:schemeClr val="bg1"/>
                </a:solidFill>
              </a:rPr>
              <a:t>for next </a:t>
            </a:r>
            <a:r>
              <a:rPr lang="en-US" dirty="0">
                <a:solidFill>
                  <a:schemeClr val="bg1"/>
                </a:solidFill>
              </a:rPr>
              <a:t>session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On </a:t>
            </a:r>
            <a:r>
              <a:rPr lang="en-US" dirty="0">
                <a:solidFill>
                  <a:schemeClr val="bg1"/>
                </a:solidFill>
              </a:rPr>
              <a:t>the new row, </a:t>
            </a:r>
            <a:r>
              <a:rPr lang="en-US" dirty="0" smtClean="0">
                <a:solidFill>
                  <a:schemeClr val="bg1"/>
                </a:solidFill>
              </a:rPr>
              <a:t>Click Punch </a:t>
            </a:r>
            <a:r>
              <a:rPr lang="en-US" dirty="0">
                <a:solidFill>
                  <a:schemeClr val="bg1"/>
                </a:solidFill>
              </a:rPr>
              <a:t>Out </a:t>
            </a:r>
            <a:r>
              <a:rPr lang="en-US" dirty="0" smtClean="0">
                <a:solidFill>
                  <a:schemeClr val="bg1"/>
                </a:solidFill>
              </a:rPr>
              <a:t> 		Enter time </a:t>
            </a:r>
            <a:r>
              <a:rPr lang="en-US" dirty="0">
                <a:solidFill>
                  <a:schemeClr val="bg1"/>
                </a:solidFill>
              </a:rPr>
              <a:t>stopped working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Click </a:t>
            </a:r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Drop-Down </a:t>
            </a:r>
            <a:r>
              <a:rPr lang="en-US" dirty="0">
                <a:solidFill>
                  <a:schemeClr val="bg1"/>
                </a:solidFill>
              </a:rPr>
              <a:t>arrow for </a:t>
            </a:r>
            <a:r>
              <a:rPr lang="en-US" dirty="0" smtClean="0">
                <a:solidFill>
                  <a:schemeClr val="bg1"/>
                </a:solidFill>
              </a:rPr>
              <a:t>Time </a:t>
            </a:r>
            <a:r>
              <a:rPr lang="en-US" dirty="0">
                <a:solidFill>
                  <a:schemeClr val="bg1"/>
                </a:solidFill>
              </a:rPr>
              <a:t>Reporting Code </a:t>
            </a:r>
            <a:r>
              <a:rPr lang="en-US" dirty="0" smtClean="0">
                <a:solidFill>
                  <a:schemeClr val="bg1"/>
                </a:solidFill>
              </a:rPr>
              <a:t>- Select </a:t>
            </a:r>
            <a:r>
              <a:rPr lang="en-US" dirty="0">
                <a:solidFill>
                  <a:schemeClr val="bg1"/>
                </a:solidFill>
              </a:rPr>
              <a:t>REG – Regular Pay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Click </a:t>
            </a:r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b="1" dirty="0">
                <a:solidFill>
                  <a:schemeClr val="bg1"/>
                </a:solidFill>
              </a:rPr>
              <a:t>Submit</a:t>
            </a:r>
            <a:r>
              <a:rPr lang="en-US" dirty="0">
                <a:solidFill>
                  <a:schemeClr val="bg1"/>
                </a:solidFill>
              </a:rPr>
              <a:t> button to save your </a:t>
            </a:r>
            <a:r>
              <a:rPr lang="en-US" dirty="0" smtClean="0">
                <a:solidFill>
                  <a:schemeClr val="bg1"/>
                </a:solidFill>
              </a:rPr>
              <a:t>entries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0872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352800"/>
            <a:ext cx="376382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7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Work Time for Multiple Sessions in a Single Day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" y="6400799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13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667000"/>
            <a:ext cx="78486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F09CA5F-36F1-4E4F-AED3-789505677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Important </a:t>
            </a:r>
            <a:r>
              <a:rPr lang="en-US" dirty="0" smtClean="0">
                <a:solidFill>
                  <a:schemeClr val="bg1"/>
                </a:solidFill>
              </a:rPr>
              <a:t>Things </a:t>
            </a:r>
            <a:r>
              <a:rPr lang="en-US" dirty="0">
                <a:solidFill>
                  <a:schemeClr val="bg1"/>
                </a:solidFill>
              </a:rPr>
              <a:t>to </a:t>
            </a:r>
            <a:r>
              <a:rPr lang="en-US" dirty="0" smtClean="0">
                <a:solidFill>
                  <a:schemeClr val="bg1"/>
                </a:solidFill>
              </a:rPr>
              <a:t>Remember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361EC76-6174-4CD9-9854-954B0F951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1371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Part-Time Hourly employees including Federal Work Study students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400" dirty="0">
                <a:solidFill>
                  <a:schemeClr val="bg1"/>
                </a:solidFill>
              </a:rPr>
              <a:t>Hourly Pay period runs from the 16th of the month to the 15th </a:t>
            </a:r>
            <a:endParaRPr lang="en-US" sz="3400" dirty="0" smtClean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sz="34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400" dirty="0" smtClean="0">
                <a:solidFill>
                  <a:schemeClr val="bg1"/>
                </a:solidFill>
              </a:rPr>
              <a:t>Submit hours worked by COB each Monday for the previous week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3400" dirty="0" smtClean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400" dirty="0" smtClean="0">
                <a:solidFill>
                  <a:schemeClr val="bg1"/>
                </a:solidFill>
              </a:rPr>
              <a:t> Managers must approve employee work hours by COB each Tuesday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3400" dirty="0" smtClean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400" dirty="0">
                <a:solidFill>
                  <a:schemeClr val="bg1"/>
                </a:solidFill>
              </a:rPr>
              <a:t>YOU WILL NOT GET PAID!!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3400" dirty="0">
              <a:solidFill>
                <a:schemeClr val="bg1"/>
              </a:solidFill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500" dirty="0" smtClean="0">
                <a:solidFill>
                  <a:schemeClr val="bg1"/>
                </a:solidFill>
              </a:rPr>
              <a:t>IF YOU DO NOT SUBMIT YOUR HOURS WORKED ON TIME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500" dirty="0" smtClean="0">
                <a:solidFill>
                  <a:schemeClr val="bg1"/>
                </a:solidFill>
              </a:rPr>
              <a:t>IF YOUR MANAGER DOES NOT </a:t>
            </a:r>
            <a:r>
              <a:rPr lang="en-US" sz="2500" b="1" dirty="0" smtClean="0">
                <a:solidFill>
                  <a:schemeClr val="bg1"/>
                </a:solidFill>
              </a:rPr>
              <a:t>APPROVE YOUR HOURS WORKED ON TIME </a:t>
            </a:r>
            <a:endParaRPr lang="en-US" sz="20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2400" y="6356349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6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648200"/>
            <a:ext cx="8001000" cy="1524000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r>
              <a:rPr lang="en-US" sz="5400" dirty="0" smtClean="0">
                <a:solidFill>
                  <a:schemeClr val="bg1"/>
                </a:solidFill>
              </a:rPr>
              <a:t>Beth </a:t>
            </a:r>
            <a:r>
              <a:rPr lang="en-US" sz="5400" dirty="0" smtClean="0">
                <a:solidFill>
                  <a:schemeClr val="bg1"/>
                </a:solidFill>
              </a:rPr>
              <a:t>Burns</a:t>
            </a:r>
            <a:r>
              <a:rPr lang="en-US" sz="5400" dirty="0" smtClean="0">
                <a:solidFill>
                  <a:schemeClr val="bg1"/>
                </a:solidFill>
              </a:rPr>
              <a:t>– </a:t>
            </a:r>
            <a:r>
              <a:rPr lang="en-US" sz="5400" dirty="0" smtClean="0">
                <a:solidFill>
                  <a:schemeClr val="bg1"/>
                </a:solidFill>
              </a:rPr>
              <a:t>Time Administrator</a:t>
            </a:r>
            <a:endParaRPr lang="en-US" sz="54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sz="5400" dirty="0" smtClean="0">
                <a:solidFill>
                  <a:schemeClr val="bg1"/>
                </a:solidFill>
              </a:rPr>
              <a:t>Jonathan Brown</a:t>
            </a:r>
            <a:r>
              <a:rPr lang="en-US" sz="5400" dirty="0" smtClean="0">
                <a:solidFill>
                  <a:schemeClr val="bg1"/>
                </a:solidFill>
              </a:rPr>
              <a:t> </a:t>
            </a:r>
            <a:r>
              <a:rPr lang="en-US" sz="5400" dirty="0" smtClean="0">
                <a:solidFill>
                  <a:schemeClr val="bg1"/>
                </a:solidFill>
              </a:rPr>
              <a:t>- Payroll Coordinator 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BCC565-D48A-490F-BC04-1CE20DB14C2A}"/>
              </a:ext>
            </a:extLst>
          </p:cNvPr>
          <p:cNvSpPr txBox="1"/>
          <p:nvPr/>
        </p:nvSpPr>
        <p:spPr>
          <a:xfrm>
            <a:off x="990600" y="1447800"/>
            <a:ext cx="7010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	QUESTIONS????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2400" y="6356349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92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F09CA5F-36F1-4E4F-AED3-789505677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What </a:t>
            </a:r>
            <a:r>
              <a:rPr lang="en-US" dirty="0">
                <a:solidFill>
                  <a:schemeClr val="bg1"/>
                </a:solidFill>
              </a:rPr>
              <a:t>Will We Cover 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E5D9E9A-D410-47FF-88F8-7C3E40BD2D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344" y="1425576"/>
            <a:ext cx="4038600" cy="2460624"/>
          </a:xfrm>
        </p:spPr>
        <p:txBody>
          <a:bodyPr>
            <a:normAutofit lnSpcReduction="10000"/>
          </a:bodyPr>
          <a:lstStyle/>
          <a:p>
            <a:pPr marL="4000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What </a:t>
            </a:r>
            <a:r>
              <a:rPr lang="en-US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is Fair Labor Standards Act (FLSA) </a:t>
            </a:r>
          </a:p>
          <a:p>
            <a:pPr marL="4000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Employee </a:t>
            </a:r>
            <a:r>
              <a:rPr lang="en-US" sz="2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Self </a:t>
            </a:r>
            <a:r>
              <a:rPr lang="en-US" sz="24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Services</a:t>
            </a:r>
            <a:r>
              <a:rPr lang="en-US" sz="18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 </a:t>
            </a:r>
            <a:endParaRPr lang="en-US" sz="18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4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457200" lvl="1" indent="0">
              <a:spcAft>
                <a:spcPts val="1200"/>
              </a:spcAft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97695"/>
            <a:ext cx="3886200" cy="38100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The Timesheet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</a:rPr>
              <a:t>Punch Timesheets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Accessing Timesheet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Hours Worked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Lunch/No Lunch Hours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Multiple Sessions in one day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Work Crosses Midnight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Holidays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6200" y="640334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6344" y="4407366"/>
            <a:ext cx="434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bg1"/>
                </a:solidFill>
              </a:rPr>
              <a:t>Important Things to Remember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10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F09CA5F-36F1-4E4F-AED3-789505677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Employee </a:t>
            </a:r>
            <a:r>
              <a:rPr lang="en-US" dirty="0">
                <a:solidFill>
                  <a:schemeClr val="bg1"/>
                </a:solidFill>
              </a:rPr>
              <a:t>Self-Service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D7A90F6B-43E5-400F-BC31-3B42FA15E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906963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Time </a:t>
            </a:r>
            <a:r>
              <a:rPr lang="en-US" sz="2400" dirty="0">
                <a:solidFill>
                  <a:schemeClr val="bg1"/>
                </a:solidFill>
              </a:rPr>
              <a:t>Reporting via Time </a:t>
            </a:r>
            <a:r>
              <a:rPr lang="en-US" sz="2400" dirty="0" smtClean="0">
                <a:solidFill>
                  <a:schemeClr val="bg1"/>
                </a:solidFill>
              </a:rPr>
              <a:t>Sheet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Ability </a:t>
            </a:r>
            <a:r>
              <a:rPr lang="en-US" sz="2400" dirty="0">
                <a:solidFill>
                  <a:schemeClr val="bg1"/>
                </a:solidFill>
              </a:rPr>
              <a:t>to review summary totals for selected time </a:t>
            </a:r>
            <a:r>
              <a:rPr lang="en-US" sz="2400" dirty="0" smtClean="0">
                <a:solidFill>
                  <a:schemeClr val="bg1"/>
                </a:solidFill>
              </a:rPr>
              <a:t>period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Review Pay Stub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Update/Change state and federal tax withholdings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Update/Change home address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Update emergency contacts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2400" y="6356349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Punch Timesheet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Reporting </a:t>
            </a:r>
            <a:r>
              <a:rPr lang="en-US" dirty="0">
                <a:solidFill>
                  <a:schemeClr val="bg1"/>
                </a:solidFill>
              </a:rPr>
              <a:t>W</a:t>
            </a:r>
            <a:r>
              <a:rPr lang="en-US" dirty="0" smtClean="0">
                <a:solidFill>
                  <a:schemeClr val="bg1"/>
                </a:solidFill>
              </a:rPr>
              <a:t>ork Hours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Used by part-time employees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Enters all </a:t>
            </a:r>
            <a:r>
              <a:rPr lang="en-US" dirty="0" smtClean="0">
                <a:solidFill>
                  <a:schemeClr val="bg1"/>
                </a:solidFill>
              </a:rPr>
              <a:t>work hours or clock hours for payable time.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THIS IS HOW YOU WILL GET PAID!!!!!!</a:t>
            </a:r>
          </a:p>
          <a:p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35635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90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F09CA5F-36F1-4E4F-AED3-789505677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Sample Punch Time Sheet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1883513-4500-4F06-A904-F2FC234603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1836" y="1143000"/>
            <a:ext cx="8382000" cy="5072159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6200" y="6399309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3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To Access My Timesheet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SELF </a:t>
            </a:r>
            <a:r>
              <a:rPr lang="en-US" dirty="0">
                <a:solidFill>
                  <a:schemeClr val="bg1"/>
                </a:solidFill>
              </a:rPr>
              <a:t>SERVICE  &gt;  TIME REPORTING  &gt;  REPORT TIME  &gt;  TIMESHEET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900" dirty="0" smtClean="0">
                <a:solidFill>
                  <a:schemeClr val="bg1"/>
                </a:solidFill>
              </a:rPr>
              <a:t>Your </a:t>
            </a:r>
            <a:r>
              <a:rPr lang="en-US" sz="2900" dirty="0">
                <a:solidFill>
                  <a:schemeClr val="bg1"/>
                </a:solidFill>
              </a:rPr>
              <a:t>current timesheet will be </a:t>
            </a:r>
            <a:r>
              <a:rPr lang="en-US" sz="2900" dirty="0" smtClean="0">
                <a:solidFill>
                  <a:schemeClr val="bg1"/>
                </a:solidFill>
              </a:rPr>
              <a:t>displayed.  </a:t>
            </a:r>
          </a:p>
          <a:p>
            <a:pPr marL="0" indent="0">
              <a:buNone/>
            </a:pPr>
            <a:endParaRPr lang="en-US" sz="29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900" dirty="0" smtClean="0">
                <a:solidFill>
                  <a:schemeClr val="bg1"/>
                </a:solidFill>
              </a:rPr>
              <a:t>To </a:t>
            </a:r>
            <a:r>
              <a:rPr lang="en-US" sz="2900" dirty="0">
                <a:solidFill>
                  <a:schemeClr val="bg1"/>
                </a:solidFill>
              </a:rPr>
              <a:t>display other timesheets, use one of the following </a:t>
            </a:r>
            <a:r>
              <a:rPr lang="en-US" sz="2900" dirty="0" smtClean="0">
                <a:solidFill>
                  <a:schemeClr val="bg1"/>
                </a:solidFill>
              </a:rPr>
              <a:t>options:</a:t>
            </a:r>
            <a:endParaRPr lang="en-US" sz="29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9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900" dirty="0" smtClean="0">
                <a:solidFill>
                  <a:schemeClr val="bg1"/>
                </a:solidFill>
              </a:rPr>
              <a:t>Click </a:t>
            </a:r>
            <a:r>
              <a:rPr lang="en-US" sz="2900" dirty="0">
                <a:solidFill>
                  <a:schemeClr val="bg1"/>
                </a:solidFill>
              </a:rPr>
              <a:t>the </a:t>
            </a:r>
            <a:r>
              <a:rPr lang="en-US" sz="2900" dirty="0" smtClean="0">
                <a:solidFill>
                  <a:schemeClr val="bg1"/>
                </a:solidFill>
              </a:rPr>
              <a:t>either </a:t>
            </a:r>
            <a:r>
              <a:rPr lang="en-US" sz="2900" b="1" dirty="0" smtClean="0">
                <a:solidFill>
                  <a:schemeClr val="bg1"/>
                </a:solidFill>
              </a:rPr>
              <a:t>Previous </a:t>
            </a:r>
            <a:r>
              <a:rPr lang="en-US" sz="2900" b="1" dirty="0">
                <a:solidFill>
                  <a:schemeClr val="bg1"/>
                </a:solidFill>
              </a:rPr>
              <a:t>Period </a:t>
            </a:r>
            <a:r>
              <a:rPr lang="en-US" sz="2900" b="1" dirty="0" smtClean="0">
                <a:solidFill>
                  <a:schemeClr val="bg1"/>
                </a:solidFill>
              </a:rPr>
              <a:t> </a:t>
            </a:r>
            <a:r>
              <a:rPr lang="en-US" sz="2900" dirty="0" smtClean="0">
                <a:solidFill>
                  <a:schemeClr val="bg1"/>
                </a:solidFill>
              </a:rPr>
              <a:t>or </a:t>
            </a:r>
            <a:r>
              <a:rPr lang="en-US" sz="2900" b="1" dirty="0" smtClean="0">
                <a:solidFill>
                  <a:schemeClr val="bg1"/>
                </a:solidFill>
              </a:rPr>
              <a:t>Next Period </a:t>
            </a:r>
            <a:r>
              <a:rPr lang="en-US" sz="2900" dirty="0" smtClean="0">
                <a:solidFill>
                  <a:schemeClr val="bg1"/>
                </a:solidFill>
              </a:rPr>
              <a:t>link </a:t>
            </a:r>
            <a:r>
              <a:rPr lang="en-US" sz="2900" dirty="0">
                <a:solidFill>
                  <a:schemeClr val="bg1"/>
                </a:solidFill>
              </a:rPr>
              <a:t>to </a:t>
            </a:r>
            <a:r>
              <a:rPr lang="en-US" sz="2900" dirty="0" smtClean="0">
                <a:solidFill>
                  <a:schemeClr val="bg1"/>
                </a:solidFill>
              </a:rPr>
              <a:t>display </a:t>
            </a:r>
            <a:r>
              <a:rPr lang="en-US" sz="2900" dirty="0">
                <a:solidFill>
                  <a:schemeClr val="bg1"/>
                </a:solidFill>
              </a:rPr>
              <a:t>timesheet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724400"/>
            <a:ext cx="8229600" cy="10668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356349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00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To Access My Timesheet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Click the </a:t>
            </a:r>
            <a:r>
              <a:rPr lang="en-US" sz="2400" dirty="0" smtClean="0">
                <a:solidFill>
                  <a:schemeClr val="bg1"/>
                </a:solidFill>
              </a:rPr>
              <a:t>Calendar </a:t>
            </a:r>
            <a:r>
              <a:rPr lang="en-US" sz="2400" dirty="0">
                <a:solidFill>
                  <a:schemeClr val="bg1"/>
                </a:solidFill>
              </a:rPr>
              <a:t>icon next to the Date </a:t>
            </a:r>
            <a:r>
              <a:rPr lang="en-US" sz="2400" dirty="0" smtClean="0">
                <a:solidFill>
                  <a:schemeClr val="bg1"/>
                </a:solidFill>
              </a:rPr>
              <a:t>field.  The </a:t>
            </a:r>
            <a:r>
              <a:rPr lang="en-US" sz="2400" dirty="0">
                <a:solidFill>
                  <a:schemeClr val="bg1"/>
                </a:solidFill>
              </a:rPr>
              <a:t>current month’s calendar will be displayed.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Use the Month, Year and Month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d</a:t>
            </a:r>
            <a:r>
              <a:rPr lang="en-US" sz="2400" dirty="0" smtClean="0">
                <a:solidFill>
                  <a:schemeClr val="bg1"/>
                </a:solidFill>
              </a:rPr>
              <a:t>rop down arrows to display time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period.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Click </a:t>
            </a:r>
            <a:r>
              <a:rPr lang="en-US" sz="2400" dirty="0">
                <a:solidFill>
                  <a:schemeClr val="bg1"/>
                </a:solidFill>
              </a:rPr>
              <a:t>on a date in the timesheet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p</a:t>
            </a:r>
            <a:r>
              <a:rPr lang="en-US" sz="2400" dirty="0" smtClean="0">
                <a:solidFill>
                  <a:schemeClr val="bg1"/>
                </a:solidFill>
              </a:rPr>
              <a:t>eriod you </a:t>
            </a:r>
            <a:r>
              <a:rPr lang="en-US" sz="2400" dirty="0">
                <a:solidFill>
                  <a:schemeClr val="bg1"/>
                </a:solidFill>
              </a:rPr>
              <a:t>wish to display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The </a:t>
            </a:r>
            <a:r>
              <a:rPr lang="en-US" sz="2400" dirty="0">
                <a:solidFill>
                  <a:schemeClr val="bg1"/>
                </a:solidFill>
              </a:rPr>
              <a:t>selected timesheet will be displayed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133600"/>
            <a:ext cx="3792027" cy="35814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40080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51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ENTERING HOURS WORKED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13716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Must enter all hours worked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Click in your arrival time, lunch time, return from lunch and then your departure time in each block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Click Time Reporting Code – Regular Pay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Click SUBMIT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339332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" y="4724400"/>
            <a:ext cx="8305799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15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ENTERING HOURS WORKED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Saves your entries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Changes Reported Status to Needs Approval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Updates your Reported Hours on top of timesheet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Manager has ability to approve your time!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SOUTHERN CRESCENT TECHNICAL COLLEGE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E1D7-7BC0-455B-8180-A4AFDF49430C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264" y="1219200"/>
            <a:ext cx="8303472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625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B65BCEC4FAD04EA73FE67ABF6310AF" ma:contentTypeVersion="8" ma:contentTypeDescription="Create a new document." ma:contentTypeScope="" ma:versionID="4be3937c5b35ca6ab458363b5ba41a6e">
  <xsd:schema xmlns:xsd="http://www.w3.org/2001/XMLSchema" xmlns:xs="http://www.w3.org/2001/XMLSchema" xmlns:p="http://schemas.microsoft.com/office/2006/metadata/properties" xmlns:ns2="26977583-4495-4568-a817-c5fda63c71f3" targetNamespace="http://schemas.microsoft.com/office/2006/metadata/properties" ma:root="true" ma:fieldsID="1b32fa03912a294953b338d6681824f1" ns2:_="">
    <xsd:import namespace="26977583-4495-4568-a817-c5fda63c71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977583-4495-4568-a817-c5fda63c71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E498AB-6103-4818-BD20-0553C673C47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6977583-4495-4568-a817-c5fda63c71f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A730388-92CE-42E5-A2CC-948D07CADC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877886-BA0C-4745-A7B7-A4872C5C5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977583-4495-4568-a817-c5fda63c71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5039</TotalTime>
  <Words>656</Words>
  <Application>Microsoft Office PowerPoint</Application>
  <PresentationFormat>On-screen Show (4:3)</PresentationFormat>
  <Paragraphs>147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Franklin Gothic Book</vt:lpstr>
      <vt:lpstr>Wingdings</vt:lpstr>
      <vt:lpstr>Office Theme</vt:lpstr>
      <vt:lpstr>Time &amp; Labor  PART-TIME HOURLY EMPLOYEES   Sharon K. Hill -  Director, Human Resources Beth Burns – Assistant Director, Human Resources </vt:lpstr>
      <vt:lpstr> What Will We Cover  </vt:lpstr>
      <vt:lpstr> Employee Self-Service </vt:lpstr>
      <vt:lpstr>Punch Timesheet  Reporting Work Hours</vt:lpstr>
      <vt:lpstr>Sample Punch Time Sheet</vt:lpstr>
      <vt:lpstr>How To Access My Timesheet</vt:lpstr>
      <vt:lpstr>How To Access My Timesheet</vt:lpstr>
      <vt:lpstr>ENTERING HOURS WORKED</vt:lpstr>
      <vt:lpstr>ENTERING HOURS WORKED</vt:lpstr>
      <vt:lpstr>Entering Hours – No lunch</vt:lpstr>
      <vt:lpstr> Entering Hours – No lunch</vt:lpstr>
      <vt:lpstr>Work Time for Multiple Sessions in a Single Day</vt:lpstr>
      <vt:lpstr>Work Time for Multiple Sessions in a Single Day</vt:lpstr>
      <vt:lpstr>Important Things to Remember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Louis, Kelli</dc:creator>
  <cp:lastModifiedBy>Hill, Sharon</cp:lastModifiedBy>
  <cp:revision>173</cp:revision>
  <cp:lastPrinted>2019-02-27T18:35:39Z</cp:lastPrinted>
  <dcterms:created xsi:type="dcterms:W3CDTF">2013-10-16T18:37:17Z</dcterms:created>
  <dcterms:modified xsi:type="dcterms:W3CDTF">2021-05-03T18:19:19Z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0x010100DCB65BCEC4FAD04EA73FE67ABF6310AF</vt:lpwstr>
  </property>
  <property fmtid="{D5CDD505-2E9C-101B-9397-08002B2CF9AE}" pid="3" name="Order">
    <vt:r8>73200</vt:r8>
  </property>
  <property fmtid="{D5CDD505-2E9C-101B-9397-08002B2CF9AE}" pid="4" name="TaxCatchAll">
    <vt:lpwstr>22;#Communications|f93c9d5a-b326-4ec0-ae53-d6b7c599f369;#21;#Foundations/Institutional Advancement|5ddd07c0-ca52-4a7a-ba73-1b52f679d9a0</vt:lpwstr>
  </property>
  <property fmtid="{D5CDD505-2E9C-101B-9397-08002B2CF9AE}" pid="5" name="e93fbf708f784f2381b047fca77a13e5">
    <vt:lpwstr>Foundations/Institutional Advancement|5ddd07c0-ca52-4a7a-ba73-1b52f679d9a0</vt:lpwstr>
  </property>
  <property fmtid="{D5CDD505-2E9C-101B-9397-08002B2CF9AE}" pid="6" name="n2948325300e4b0e8f18b5053a5af953">
    <vt:lpwstr>Communications|f93c9d5a-b326-4ec0-ae53-d6b7c599f369</vt:lpwstr>
  </property>
  <property fmtid="{D5CDD505-2E9C-101B-9397-08002B2CF9AE}" pid="7" name="GTC Department">
    <vt:lpwstr>22;#Communications|f93c9d5a-b326-4ec0-ae53-d6b7c599f369</vt:lpwstr>
  </property>
  <property fmtid="{D5CDD505-2E9C-101B-9397-08002B2CF9AE}" pid="8" name="GTC Division">
    <vt:lpwstr>21;#Foundations/Institutional Advancement|5ddd07c0-ca52-4a7a-ba73-1b52f679d9a0</vt:lpwstr>
  </property>
</Properties>
</file>