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46"/>
  </p:notesMasterIdLst>
  <p:handoutMasterIdLst>
    <p:handoutMasterId r:id="rId47"/>
  </p:handoutMasterIdLst>
  <p:sldIdLst>
    <p:sldId id="352" r:id="rId5"/>
    <p:sldId id="356" r:id="rId6"/>
    <p:sldId id="358" r:id="rId7"/>
    <p:sldId id="359" r:id="rId8"/>
    <p:sldId id="360" r:id="rId9"/>
    <p:sldId id="366" r:id="rId10"/>
    <p:sldId id="363" r:id="rId11"/>
    <p:sldId id="392" r:id="rId12"/>
    <p:sldId id="362" r:id="rId13"/>
    <p:sldId id="368" r:id="rId14"/>
    <p:sldId id="389" r:id="rId15"/>
    <p:sldId id="369" r:id="rId16"/>
    <p:sldId id="374" r:id="rId17"/>
    <p:sldId id="393" r:id="rId18"/>
    <p:sldId id="376" r:id="rId19"/>
    <p:sldId id="375" r:id="rId20"/>
    <p:sldId id="372" r:id="rId21"/>
    <p:sldId id="377" r:id="rId22"/>
    <p:sldId id="381" r:id="rId23"/>
    <p:sldId id="382" r:id="rId24"/>
    <p:sldId id="373" r:id="rId25"/>
    <p:sldId id="370" r:id="rId26"/>
    <p:sldId id="378" r:id="rId27"/>
    <p:sldId id="379" r:id="rId28"/>
    <p:sldId id="383" r:id="rId29"/>
    <p:sldId id="384" r:id="rId30"/>
    <p:sldId id="380" r:id="rId31"/>
    <p:sldId id="385" r:id="rId32"/>
    <p:sldId id="394" r:id="rId33"/>
    <p:sldId id="391" r:id="rId34"/>
    <p:sldId id="396" r:id="rId35"/>
    <p:sldId id="397" r:id="rId36"/>
    <p:sldId id="398" r:id="rId37"/>
    <p:sldId id="399" r:id="rId38"/>
    <p:sldId id="400" r:id="rId39"/>
    <p:sldId id="401" r:id="rId40"/>
    <p:sldId id="402" r:id="rId41"/>
    <p:sldId id="403" r:id="rId42"/>
    <p:sldId id="404" r:id="rId43"/>
    <p:sldId id="390" r:id="rId44"/>
    <p:sldId id="355" r:id="rId45"/>
  </p:sldIdLst>
  <p:sldSz cx="9144000" cy="6858000" type="screen4x3"/>
  <p:notesSz cx="6858000" cy="9290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7A22751-BD12-44C1-B926-56094ACC03BD}">
          <p14:sldIdLst>
            <p14:sldId id="352"/>
            <p14:sldId id="356"/>
            <p14:sldId id="358"/>
            <p14:sldId id="359"/>
            <p14:sldId id="360"/>
            <p14:sldId id="366"/>
            <p14:sldId id="363"/>
            <p14:sldId id="392"/>
            <p14:sldId id="362"/>
            <p14:sldId id="368"/>
            <p14:sldId id="389"/>
            <p14:sldId id="369"/>
            <p14:sldId id="374"/>
            <p14:sldId id="393"/>
            <p14:sldId id="376"/>
            <p14:sldId id="375"/>
            <p14:sldId id="372"/>
            <p14:sldId id="377"/>
            <p14:sldId id="381"/>
            <p14:sldId id="382"/>
            <p14:sldId id="373"/>
            <p14:sldId id="370"/>
            <p14:sldId id="378"/>
            <p14:sldId id="379"/>
            <p14:sldId id="383"/>
            <p14:sldId id="384"/>
            <p14:sldId id="380"/>
            <p14:sldId id="385"/>
            <p14:sldId id="394"/>
            <p14:sldId id="391"/>
            <p14:sldId id="396"/>
            <p14:sldId id="397"/>
            <p14:sldId id="398"/>
            <p14:sldId id="399"/>
            <p14:sldId id="400"/>
            <p14:sldId id="401"/>
            <p14:sldId id="402"/>
            <p14:sldId id="403"/>
            <p14:sldId id="404"/>
            <p14:sldId id="390"/>
          </p14:sldIdLst>
        </p14:section>
        <p14:section name="Untitled Section" id="{94FF5A90-3948-4A72-8C9A-47CEF37035AB}">
          <p14:sldIdLst>
            <p14:sldId id="35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5BB16F"/>
    <a:srgbClr val="45C7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71121" cy="465771"/>
          </a:xfrm>
          <a:prstGeom prst="rect">
            <a:avLst/>
          </a:prstGeom>
        </p:spPr>
        <p:txBody>
          <a:bodyPr vert="horz" lIns="91090" tIns="45545" rIns="91090" bIns="4554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5315" y="2"/>
            <a:ext cx="2971121" cy="465771"/>
          </a:xfrm>
          <a:prstGeom prst="rect">
            <a:avLst/>
          </a:prstGeom>
        </p:spPr>
        <p:txBody>
          <a:bodyPr vert="horz" lIns="91090" tIns="45545" rIns="91090" bIns="45545" rtlCol="0"/>
          <a:lstStyle>
            <a:lvl1pPr algn="r">
              <a:defRPr sz="1200"/>
            </a:lvl1pPr>
          </a:lstStyle>
          <a:p>
            <a:fld id="{6E41DCDB-C4A9-4AED-A011-BB5892BED6A2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24282"/>
            <a:ext cx="2971121" cy="465771"/>
          </a:xfrm>
          <a:prstGeom prst="rect">
            <a:avLst/>
          </a:prstGeom>
        </p:spPr>
        <p:txBody>
          <a:bodyPr vert="horz" lIns="91090" tIns="45545" rIns="91090" bIns="4554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5315" y="8824282"/>
            <a:ext cx="2971121" cy="465771"/>
          </a:xfrm>
          <a:prstGeom prst="rect">
            <a:avLst/>
          </a:prstGeom>
        </p:spPr>
        <p:txBody>
          <a:bodyPr vert="horz" lIns="91090" tIns="45545" rIns="91090" bIns="45545" rtlCol="0" anchor="b"/>
          <a:lstStyle>
            <a:lvl1pPr algn="r">
              <a:defRPr sz="1200"/>
            </a:lvl1pPr>
          </a:lstStyle>
          <a:p>
            <a:fld id="{DF60B933-D7F3-4843-96C6-263902176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757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71800" cy="464503"/>
          </a:xfrm>
          <a:prstGeom prst="rect">
            <a:avLst/>
          </a:prstGeom>
        </p:spPr>
        <p:txBody>
          <a:bodyPr vert="horz" lIns="92473" tIns="46236" rIns="92473" bIns="4623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7" y="1"/>
            <a:ext cx="2971800" cy="464503"/>
          </a:xfrm>
          <a:prstGeom prst="rect">
            <a:avLst/>
          </a:prstGeom>
        </p:spPr>
        <p:txBody>
          <a:bodyPr vert="horz" lIns="92473" tIns="46236" rIns="92473" bIns="46236" rtlCol="0"/>
          <a:lstStyle>
            <a:lvl1pPr algn="r">
              <a:defRPr sz="1200"/>
            </a:lvl1pPr>
          </a:lstStyle>
          <a:p>
            <a:fld id="{D7CE7D13-5C2C-4F5A-BF3D-E60F6ECEBEC3}" type="datetimeFigureOut">
              <a:rPr lang="en-US" smtClean="0"/>
              <a:t>5/3/2021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5325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73" tIns="46236" rIns="92473" bIns="4623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2775"/>
            <a:ext cx="5486400" cy="4180523"/>
          </a:xfrm>
          <a:prstGeom prst="rect">
            <a:avLst/>
          </a:prstGeom>
        </p:spPr>
        <p:txBody>
          <a:bodyPr vert="horz" lIns="92473" tIns="46236" rIns="92473" bIns="4623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23936"/>
            <a:ext cx="2971800" cy="464503"/>
          </a:xfrm>
          <a:prstGeom prst="rect">
            <a:avLst/>
          </a:prstGeom>
        </p:spPr>
        <p:txBody>
          <a:bodyPr vert="horz" lIns="92473" tIns="46236" rIns="92473" bIns="4623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7" y="8823936"/>
            <a:ext cx="2971800" cy="464503"/>
          </a:xfrm>
          <a:prstGeom prst="rect">
            <a:avLst/>
          </a:prstGeom>
        </p:spPr>
        <p:txBody>
          <a:bodyPr vert="horz" lIns="92473" tIns="46236" rIns="92473" bIns="46236" rtlCol="0" anchor="b"/>
          <a:lstStyle>
            <a:lvl1pPr algn="r">
              <a:defRPr sz="1200"/>
            </a:lvl1pPr>
          </a:lstStyle>
          <a:p>
            <a:fld id="{88700F5B-BC3D-40DC-842E-6F733B3DAD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940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D0739-EF9D-4C70-A884-57F94166754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4980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D0739-EF9D-4C70-A884-57F94166754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6677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D0739-EF9D-4C70-A884-57F941667545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2935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00F5B-BC3D-40DC-842E-6F733B3DAD87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971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D0739-EF9D-4C70-A884-57F94166754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391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D0739-EF9D-4C70-A884-57F94166754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791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D0739-EF9D-4C70-A884-57F94166754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156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D0739-EF9D-4C70-A884-57F94166754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713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D0739-EF9D-4C70-A884-57F94166754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029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D0739-EF9D-4C70-A884-57F94166754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66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D0739-EF9D-4C70-A884-57F94166754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14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D0739-EF9D-4C70-A884-57F94166754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347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C6520-DA1D-46B8-9292-E4A713C71CEB}" type="datetime1">
              <a:rPr lang="en-US" smtClean="0"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SOUTHERN CRESCENT TECHNICAL COLLEGE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E1D7-7BC0-455B-8180-A4AFDF4943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626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8BEF5-0E8A-4F85-8743-B64928558469}" type="datetime1">
              <a:rPr lang="en-US" smtClean="0"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SOUTHERN CRESCENT TECHNICAL COLLEGE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E1D7-7BC0-455B-8180-A4AFDF4943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5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A22FE-8541-4AF5-AB88-13F8EBEE2964}" type="datetime1">
              <a:rPr lang="en-US" smtClean="0"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SOUTHERN CRESCENT TECHNICAL COLLEGE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E1D7-7BC0-455B-8180-A4AFDF4943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498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19737-4229-4DE0-A615-54FBE15CD312}" type="datetime1">
              <a:rPr lang="en-US" smtClean="0"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SOUTHERN CRESCENT TECHNICAL COLLEGE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E1D7-7BC0-455B-8180-A4AFDF4943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091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7839E-2B02-4355-92ED-64A87CF31F31}" type="datetime1">
              <a:rPr lang="en-US" smtClean="0"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SOUTHERN CRESCENT TECHNICAL COLLEGE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E1D7-7BC0-455B-8180-A4AFDF4943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197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88E14-71E3-452E-8DF1-862BB59308A6}" type="datetime1">
              <a:rPr lang="en-US" smtClean="0"/>
              <a:t>5/3/2021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SOUTHERN CRESCENT TECHNICAL COLLEGE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E1D7-7BC0-455B-8180-A4AFDF4943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132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7A5C0-FB72-4ABB-B808-03A60E1C143F}" type="datetime1">
              <a:rPr lang="en-US" smtClean="0"/>
              <a:t>5/3/2021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SOUTHERN CRESCENT TECHNICAL COLLEGE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E1D7-7BC0-455B-8180-A4AFDF4943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842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F8279-7571-491A-8C95-1589361B5152}" type="datetime1">
              <a:rPr lang="en-US" smtClean="0"/>
              <a:t>5/3/2021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SOUTHERN CRESCENT TECHNICAL COLLEGE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E1D7-7BC0-455B-8180-A4AFDF4943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309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EA77-3D19-45B4-BC87-D685B3ACC65C}" type="datetime1">
              <a:rPr lang="en-US" smtClean="0"/>
              <a:t>5/3/2021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SOUTHERN CRESCENT TECHNICAL COLLEGE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E1D7-7BC0-455B-8180-A4AFDF4943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583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37C6-A079-4809-913D-1BB1AB946E4F}" type="datetime1">
              <a:rPr lang="en-US" smtClean="0"/>
              <a:t>5/3/2021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SOUTHERN CRESCENT TECHNICAL COLLEGE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E1D7-7BC0-455B-8180-A4AFDF4943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160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B2FF-56B7-48DF-A82D-154E6DEFE1E8}" type="datetime1">
              <a:rPr lang="en-US" smtClean="0"/>
              <a:t>5/3/2021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SOUTHERN CRESCENT TECHNICAL COLLEGE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E1D7-7BC0-455B-8180-A4AFDF4943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453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9ED88-2A19-4111-9301-680C4F610F20}" type="datetime1">
              <a:rPr lang="en-US" smtClean="0"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SOUTHERN CRESCENT TECHNICAL COLLEGE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8E1D7-7BC0-455B-8180-A4AFDF4943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872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of Slide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6248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Franklin Gothic Book" panose="020B0503020102020204" pitchFamily="34" charset="0"/>
              </a:rPr>
              <a:t>Time &amp; </a:t>
            </a:r>
            <a:r>
              <a:rPr lang="en-US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Labor</a:t>
            </a:r>
            <a:br>
              <a:rPr lang="en-US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Franklin Gothic Book" panose="020B05030201020202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EXEMPT/NON-EXEMPT LEVEL EMPLOYEES</a:t>
            </a:r>
            <a:r>
              <a:rPr lang="en-US" dirty="0">
                <a:solidFill>
                  <a:schemeClr val="bg1"/>
                </a:solidFill>
                <a:latin typeface="Franklin Gothic Book" panose="020B05030201020202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Sharon K. Hill -  Director, </a:t>
            </a:r>
            <a:r>
              <a:rPr lang="en-US" sz="2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Human </a:t>
            </a:r>
            <a:r>
              <a:rPr lang="en-US" sz="24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Resources</a:t>
            </a:r>
            <a:r>
              <a:rPr lang="en-US" sz="2400" dirty="0">
                <a:solidFill>
                  <a:schemeClr val="bg1"/>
                </a:solidFill>
                <a:latin typeface="Franklin Gothic Book" panose="020B0503020102020204" pitchFamily="34" charset="0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Beth </a:t>
            </a:r>
            <a:r>
              <a:rPr lang="en-US" sz="24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Burns</a:t>
            </a:r>
            <a:r>
              <a:rPr lang="en-US" sz="24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– </a:t>
            </a:r>
            <a:r>
              <a:rPr lang="en-US" sz="24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Assistant </a:t>
            </a:r>
            <a:r>
              <a:rPr lang="en-US" sz="24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D</a:t>
            </a:r>
            <a:r>
              <a:rPr lang="en-US" sz="24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irector, Human Resources</a:t>
            </a:r>
            <a:endParaRPr lang="en-US" dirty="0">
              <a:solidFill>
                <a:schemeClr val="bg1"/>
              </a:solidFill>
              <a:latin typeface="Franklin Gothic Book" panose="020B05030201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200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How To Access My Timesheet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SELF </a:t>
            </a:r>
            <a:r>
              <a:rPr lang="en-US" dirty="0">
                <a:solidFill>
                  <a:schemeClr val="bg1"/>
                </a:solidFill>
              </a:rPr>
              <a:t>SERVICE  &gt;  TIME REPORTING  &gt;  REPORT TIME  &gt;  TIMESHEET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900" dirty="0" smtClean="0">
                <a:solidFill>
                  <a:schemeClr val="bg1"/>
                </a:solidFill>
              </a:rPr>
              <a:t>Your </a:t>
            </a:r>
            <a:r>
              <a:rPr lang="en-US" sz="2900" dirty="0">
                <a:solidFill>
                  <a:schemeClr val="bg1"/>
                </a:solidFill>
              </a:rPr>
              <a:t>current timesheet will be </a:t>
            </a:r>
            <a:r>
              <a:rPr lang="en-US" sz="2900" dirty="0" smtClean="0">
                <a:solidFill>
                  <a:schemeClr val="bg1"/>
                </a:solidFill>
              </a:rPr>
              <a:t>displayed.  </a:t>
            </a:r>
          </a:p>
          <a:p>
            <a:pPr marL="0" indent="0">
              <a:buNone/>
            </a:pPr>
            <a:endParaRPr lang="en-US" sz="29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900" dirty="0" smtClean="0">
                <a:solidFill>
                  <a:schemeClr val="bg1"/>
                </a:solidFill>
              </a:rPr>
              <a:t>To </a:t>
            </a:r>
            <a:r>
              <a:rPr lang="en-US" sz="2900" dirty="0">
                <a:solidFill>
                  <a:schemeClr val="bg1"/>
                </a:solidFill>
              </a:rPr>
              <a:t>display other timesheets, use one of the following </a:t>
            </a:r>
            <a:r>
              <a:rPr lang="en-US" sz="2900" dirty="0" smtClean="0">
                <a:solidFill>
                  <a:schemeClr val="bg1"/>
                </a:solidFill>
              </a:rPr>
              <a:t>options:</a:t>
            </a:r>
            <a:endParaRPr lang="en-US" sz="29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9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900" dirty="0" smtClean="0">
                <a:solidFill>
                  <a:schemeClr val="bg1"/>
                </a:solidFill>
              </a:rPr>
              <a:t>Click </a:t>
            </a:r>
            <a:r>
              <a:rPr lang="en-US" sz="2900" dirty="0">
                <a:solidFill>
                  <a:schemeClr val="bg1"/>
                </a:solidFill>
              </a:rPr>
              <a:t>the </a:t>
            </a:r>
            <a:r>
              <a:rPr lang="en-US" sz="2900" dirty="0" smtClean="0">
                <a:solidFill>
                  <a:schemeClr val="bg1"/>
                </a:solidFill>
              </a:rPr>
              <a:t>either </a:t>
            </a:r>
            <a:r>
              <a:rPr lang="en-US" sz="2900" b="1" dirty="0" smtClean="0">
                <a:solidFill>
                  <a:schemeClr val="bg1"/>
                </a:solidFill>
              </a:rPr>
              <a:t>Previous </a:t>
            </a:r>
            <a:r>
              <a:rPr lang="en-US" sz="2900" b="1" dirty="0">
                <a:solidFill>
                  <a:schemeClr val="bg1"/>
                </a:solidFill>
              </a:rPr>
              <a:t>Period </a:t>
            </a:r>
            <a:r>
              <a:rPr lang="en-US" sz="2900" b="1" dirty="0" smtClean="0">
                <a:solidFill>
                  <a:schemeClr val="bg1"/>
                </a:solidFill>
              </a:rPr>
              <a:t> </a:t>
            </a:r>
            <a:r>
              <a:rPr lang="en-US" sz="2900" dirty="0" smtClean="0">
                <a:solidFill>
                  <a:schemeClr val="bg1"/>
                </a:solidFill>
              </a:rPr>
              <a:t>or </a:t>
            </a:r>
            <a:r>
              <a:rPr lang="en-US" sz="2900" b="1" dirty="0" smtClean="0">
                <a:solidFill>
                  <a:schemeClr val="bg1"/>
                </a:solidFill>
              </a:rPr>
              <a:t>Next Period </a:t>
            </a:r>
            <a:r>
              <a:rPr lang="en-US" sz="2900" dirty="0" smtClean="0">
                <a:solidFill>
                  <a:schemeClr val="bg1"/>
                </a:solidFill>
              </a:rPr>
              <a:t>link </a:t>
            </a:r>
            <a:r>
              <a:rPr lang="en-US" sz="2900" dirty="0">
                <a:solidFill>
                  <a:schemeClr val="bg1"/>
                </a:solidFill>
              </a:rPr>
              <a:t>to </a:t>
            </a:r>
            <a:r>
              <a:rPr lang="en-US" sz="2900" dirty="0" smtClean="0">
                <a:solidFill>
                  <a:schemeClr val="bg1"/>
                </a:solidFill>
              </a:rPr>
              <a:t>display </a:t>
            </a:r>
            <a:r>
              <a:rPr lang="en-US" sz="2900" dirty="0">
                <a:solidFill>
                  <a:schemeClr val="bg1"/>
                </a:solidFill>
              </a:rPr>
              <a:t>timesheet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724400"/>
            <a:ext cx="8229600" cy="10668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" y="6356349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SOUTHERN CRESCENT TECHNICAL COLLEGE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E1D7-7BC0-455B-8180-A4AFDF49430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00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F09CA5F-36F1-4E4F-AED3-789505677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Elapsed Time Sheet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3518FD0-75D9-4107-9D74-E41433E076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143000"/>
            <a:ext cx="8229600" cy="48006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348476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SOUTHERN CRESCENT TECHNICAL COLLEGE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E1D7-7BC0-455B-8180-A4AFDF49430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30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How To Access My Timesheet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Click the </a:t>
            </a:r>
            <a:r>
              <a:rPr lang="en-US" sz="2400" dirty="0" smtClean="0">
                <a:solidFill>
                  <a:schemeClr val="bg1"/>
                </a:solidFill>
              </a:rPr>
              <a:t>Calendar </a:t>
            </a:r>
            <a:r>
              <a:rPr lang="en-US" sz="2400" dirty="0">
                <a:solidFill>
                  <a:schemeClr val="bg1"/>
                </a:solidFill>
              </a:rPr>
              <a:t>icon next to the Date </a:t>
            </a:r>
            <a:r>
              <a:rPr lang="en-US" sz="2400" dirty="0" smtClean="0">
                <a:solidFill>
                  <a:schemeClr val="bg1"/>
                </a:solidFill>
              </a:rPr>
              <a:t>field.  The </a:t>
            </a:r>
            <a:r>
              <a:rPr lang="en-US" sz="2400" dirty="0">
                <a:solidFill>
                  <a:schemeClr val="bg1"/>
                </a:solidFill>
              </a:rPr>
              <a:t>current month’s calendar will be displayed.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Use the Month, Year and Month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d</a:t>
            </a:r>
            <a:r>
              <a:rPr lang="en-US" sz="2400" dirty="0" smtClean="0">
                <a:solidFill>
                  <a:schemeClr val="bg1"/>
                </a:solidFill>
              </a:rPr>
              <a:t>rop down arrows to display time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period.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Click </a:t>
            </a:r>
            <a:r>
              <a:rPr lang="en-US" sz="2400" dirty="0">
                <a:solidFill>
                  <a:schemeClr val="bg1"/>
                </a:solidFill>
              </a:rPr>
              <a:t>on a date in the timesheet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p</a:t>
            </a:r>
            <a:r>
              <a:rPr lang="en-US" sz="2400" dirty="0" smtClean="0">
                <a:solidFill>
                  <a:schemeClr val="bg1"/>
                </a:solidFill>
              </a:rPr>
              <a:t>eriod you </a:t>
            </a:r>
            <a:r>
              <a:rPr lang="en-US" sz="2400" dirty="0">
                <a:solidFill>
                  <a:schemeClr val="bg1"/>
                </a:solidFill>
              </a:rPr>
              <a:t>wish to display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The </a:t>
            </a:r>
            <a:r>
              <a:rPr lang="en-US" sz="2400" dirty="0">
                <a:solidFill>
                  <a:schemeClr val="bg1"/>
                </a:solidFill>
              </a:rPr>
              <a:t>selected timesheet will be displayed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133600"/>
            <a:ext cx="3792027" cy="35814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" y="640080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SOUTHERN CRESCENT TECHNICAL COLLEGE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E1D7-7BC0-455B-8180-A4AFDF49430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51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How </a:t>
            </a:r>
            <a:r>
              <a:rPr lang="en-US" dirty="0">
                <a:solidFill>
                  <a:schemeClr val="bg1"/>
                </a:solidFill>
              </a:rPr>
              <a:t>to Enter Leave Taken Hours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Leave/Comp </a:t>
            </a:r>
            <a:r>
              <a:rPr lang="en-US" dirty="0">
                <a:solidFill>
                  <a:schemeClr val="bg1"/>
                </a:solidFill>
              </a:rPr>
              <a:t>Time Taken hours </a:t>
            </a:r>
            <a:r>
              <a:rPr lang="en-US" dirty="0" smtClean="0">
                <a:solidFill>
                  <a:schemeClr val="bg1"/>
                </a:solidFill>
              </a:rPr>
              <a:t>entered directly timesheet  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Requires manager approval 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System </a:t>
            </a:r>
            <a:r>
              <a:rPr lang="en-US" dirty="0">
                <a:solidFill>
                  <a:schemeClr val="bg1"/>
                </a:solidFill>
              </a:rPr>
              <a:t>edits </a:t>
            </a:r>
            <a:r>
              <a:rPr lang="en-US" dirty="0" smtClean="0">
                <a:solidFill>
                  <a:schemeClr val="bg1"/>
                </a:solidFill>
              </a:rPr>
              <a:t>hours to </a:t>
            </a:r>
            <a:r>
              <a:rPr lang="en-US" dirty="0">
                <a:solidFill>
                  <a:schemeClr val="bg1"/>
                </a:solidFill>
              </a:rPr>
              <a:t>ensure </a:t>
            </a:r>
            <a:r>
              <a:rPr lang="en-US" dirty="0" smtClean="0">
                <a:solidFill>
                  <a:schemeClr val="bg1"/>
                </a:solidFill>
              </a:rPr>
              <a:t>hours </a:t>
            </a:r>
            <a:r>
              <a:rPr lang="en-US" dirty="0">
                <a:solidFill>
                  <a:schemeClr val="bg1"/>
                </a:solidFill>
              </a:rPr>
              <a:t>are </a:t>
            </a:r>
            <a:r>
              <a:rPr lang="en-US" dirty="0" smtClean="0">
                <a:solidFill>
                  <a:schemeClr val="bg1"/>
                </a:solidFill>
              </a:rPr>
              <a:t>available when </a:t>
            </a:r>
            <a:r>
              <a:rPr lang="en-US" dirty="0">
                <a:solidFill>
                  <a:schemeClr val="bg1"/>
                </a:solidFill>
              </a:rPr>
              <a:t>entering </a:t>
            </a:r>
            <a:r>
              <a:rPr lang="en-US" dirty="0" smtClean="0">
                <a:solidFill>
                  <a:schemeClr val="bg1"/>
                </a:solidFill>
              </a:rPr>
              <a:t>Leave/Comp Time </a:t>
            </a:r>
            <a:r>
              <a:rPr lang="en-US" dirty="0">
                <a:solidFill>
                  <a:schemeClr val="bg1"/>
                </a:solidFill>
              </a:rPr>
              <a:t>Taken </a:t>
            </a:r>
            <a:r>
              <a:rPr lang="en-US" dirty="0" smtClean="0">
                <a:solidFill>
                  <a:schemeClr val="bg1"/>
                </a:solidFill>
              </a:rPr>
              <a:t>hours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Includes current balance, </a:t>
            </a:r>
            <a:r>
              <a:rPr lang="en-US" dirty="0">
                <a:solidFill>
                  <a:schemeClr val="bg1"/>
                </a:solidFill>
              </a:rPr>
              <a:t>any unapproved entries in the past and </a:t>
            </a:r>
            <a:r>
              <a:rPr lang="en-US" dirty="0" smtClean="0">
                <a:solidFill>
                  <a:schemeClr val="bg1"/>
                </a:solidFill>
              </a:rPr>
              <a:t>future </a:t>
            </a:r>
            <a:r>
              <a:rPr lang="en-US" dirty="0">
                <a:solidFill>
                  <a:schemeClr val="bg1"/>
                </a:solidFill>
              </a:rPr>
              <a:t>entries, both approved and unapproved, in the calculation for determining if the hours are </a:t>
            </a:r>
            <a:r>
              <a:rPr lang="en-US" dirty="0" smtClean="0">
                <a:solidFill>
                  <a:schemeClr val="bg1"/>
                </a:solidFill>
              </a:rPr>
              <a:t>available 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308725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SOUTHERN CRESCENT TECHNICAL COLLEGE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E1D7-7BC0-455B-8180-A4AFDF49430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46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F09CA5F-36F1-4E4F-AED3-789505677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Elapsed Time Sheet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3518FD0-75D9-4107-9D74-E41433E076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143000"/>
            <a:ext cx="8229600" cy="48006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356349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SOUTHERN CRESCENT TECHNICAL COLLEGE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E1D7-7BC0-455B-8180-A4AFDF49430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76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Entering Leave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507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Example of 8 hours of Annual Leave Taken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70993"/>
            <a:ext cx="8305800" cy="385517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5635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SOUTHERN CRESCENT TECHNICAL COLLEGE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E1D7-7BC0-455B-8180-A4AFDF49430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00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Adding a Row on Timesheet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Click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“Add”     button to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insert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new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row on timesheet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Click empty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field and enter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hours/minutes taken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Click “magnifying glass”     by Leave Reason 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Click SUBMIT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752600"/>
            <a:ext cx="304800" cy="3244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3429001"/>
            <a:ext cx="328368" cy="3612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4572001"/>
            <a:ext cx="8382000" cy="1554162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52400" y="6308725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SOUTHERN CRESCENT TECHNICAL COLLEGE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E1D7-7BC0-455B-8180-A4AFDF49430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65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Leave Balances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Click Leave/Comp Time tab at the bottom of the timesheet to view Leave and Comp Time balances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Adjustments are </a:t>
            </a:r>
            <a:r>
              <a:rPr lang="en-US" sz="2400" dirty="0">
                <a:solidFill>
                  <a:schemeClr val="bg1"/>
                </a:solidFill>
              </a:rPr>
              <a:t>greyed </a:t>
            </a:r>
            <a:r>
              <a:rPr lang="en-US" sz="2400" dirty="0" smtClean="0">
                <a:solidFill>
                  <a:schemeClr val="bg1"/>
                </a:solidFill>
              </a:rPr>
              <a:t>out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Employees nor managers have </a:t>
            </a:r>
            <a:r>
              <a:rPr lang="en-US" sz="2400" dirty="0">
                <a:solidFill>
                  <a:schemeClr val="bg1"/>
                </a:solidFill>
              </a:rPr>
              <a:t>access to edit </a:t>
            </a:r>
            <a:r>
              <a:rPr lang="en-US" sz="2400" dirty="0" smtClean="0">
                <a:solidFill>
                  <a:schemeClr val="bg1"/>
                </a:solidFill>
              </a:rPr>
              <a:t>balance adjustments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Leave </a:t>
            </a:r>
            <a:r>
              <a:rPr lang="en-US" sz="2400" dirty="0">
                <a:solidFill>
                  <a:schemeClr val="bg1"/>
                </a:solidFill>
              </a:rPr>
              <a:t>Taken and </a:t>
            </a:r>
            <a:r>
              <a:rPr lang="en-US" sz="2400" dirty="0" smtClean="0">
                <a:solidFill>
                  <a:schemeClr val="bg1"/>
                </a:solidFill>
              </a:rPr>
              <a:t>Comp </a:t>
            </a:r>
            <a:r>
              <a:rPr lang="en-US" sz="2400" dirty="0">
                <a:solidFill>
                  <a:schemeClr val="bg1"/>
                </a:solidFill>
              </a:rPr>
              <a:t>Time </a:t>
            </a:r>
            <a:r>
              <a:rPr lang="en-US" sz="2400" dirty="0" smtClean="0">
                <a:solidFill>
                  <a:schemeClr val="bg1"/>
                </a:solidFill>
              </a:rPr>
              <a:t>Taken </a:t>
            </a:r>
            <a:r>
              <a:rPr lang="en-US" sz="2400" dirty="0">
                <a:solidFill>
                  <a:schemeClr val="bg1"/>
                </a:solidFill>
              </a:rPr>
              <a:t>will be applied to the appropriate balance and can be </a:t>
            </a:r>
            <a:r>
              <a:rPr lang="en-US" sz="2400" dirty="0" smtClean="0">
                <a:solidFill>
                  <a:schemeClr val="bg1"/>
                </a:solidFill>
              </a:rPr>
              <a:t>viewed </a:t>
            </a:r>
            <a:r>
              <a:rPr lang="en-US" sz="2400" dirty="0">
                <a:solidFill>
                  <a:schemeClr val="bg1"/>
                </a:solidFill>
              </a:rPr>
              <a:t>on the next </a:t>
            </a:r>
            <a:r>
              <a:rPr lang="en-US" sz="2400" dirty="0" smtClean="0">
                <a:solidFill>
                  <a:schemeClr val="bg1"/>
                </a:solidFill>
              </a:rPr>
              <a:t>timesheet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 Adjustments made by TL Central Administrator </a:t>
            </a:r>
            <a:endParaRPr lang="en-US" sz="24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35635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SOUTHERN CRESCENT TECHNICAL COLLEGE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E1D7-7BC0-455B-8180-A4AFDF49430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40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When </a:t>
            </a:r>
            <a:r>
              <a:rPr lang="en-US" dirty="0">
                <a:solidFill>
                  <a:schemeClr val="bg1"/>
                </a:solidFill>
              </a:rPr>
              <a:t>W</a:t>
            </a:r>
            <a:r>
              <a:rPr lang="en-US" dirty="0" smtClean="0">
                <a:solidFill>
                  <a:schemeClr val="bg1"/>
                </a:solidFill>
              </a:rPr>
              <a:t>ill Leave Taken Hours Be Reduced From My Balance?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86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bg1"/>
                </a:solidFill>
              </a:rPr>
              <a:t>Balances are displayed on timesheet for next time period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</a:rPr>
              <a:t>Leave/Comp Time Balances are displayed in the Leave/Comp Time tab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</a:rPr>
              <a:t>Approved </a:t>
            </a:r>
            <a:r>
              <a:rPr lang="en-US" sz="2400" dirty="0">
                <a:solidFill>
                  <a:schemeClr val="bg1"/>
                </a:solidFill>
              </a:rPr>
              <a:t>Leave adjustments including accruals, </a:t>
            </a:r>
            <a:r>
              <a:rPr lang="en-US" sz="2400" dirty="0" smtClean="0">
                <a:solidFill>
                  <a:schemeClr val="bg1"/>
                </a:solidFill>
              </a:rPr>
              <a:t>are </a:t>
            </a:r>
            <a:r>
              <a:rPr lang="en-US" sz="2400" dirty="0">
                <a:solidFill>
                  <a:schemeClr val="bg1"/>
                </a:solidFill>
              </a:rPr>
              <a:t>processed </a:t>
            </a:r>
            <a:r>
              <a:rPr lang="en-US" sz="2400" dirty="0" smtClean="0">
                <a:solidFill>
                  <a:schemeClr val="bg1"/>
                </a:solidFill>
              </a:rPr>
              <a:t>nightly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</a:rPr>
              <a:t>Adjustments are not made until the leave has been taken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576" y="635635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SOUTHERN CRESCENT TECHNICAL COLLEGE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E1D7-7BC0-455B-8180-A4AFDF49430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24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Leave / </a:t>
            </a:r>
            <a:r>
              <a:rPr lang="en-US" dirty="0" smtClean="0">
                <a:solidFill>
                  <a:schemeClr val="bg1"/>
                </a:solidFill>
              </a:rPr>
              <a:t>Comp </a:t>
            </a:r>
            <a:r>
              <a:rPr lang="en-US" dirty="0">
                <a:solidFill>
                  <a:schemeClr val="bg1"/>
                </a:solidFill>
              </a:rPr>
              <a:t>Time Tab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Leave/Comp </a:t>
            </a:r>
            <a:r>
              <a:rPr lang="en-US" dirty="0">
                <a:solidFill>
                  <a:schemeClr val="bg1"/>
                </a:solidFill>
              </a:rPr>
              <a:t>Time tab is </a:t>
            </a:r>
            <a:r>
              <a:rPr lang="en-US" dirty="0" smtClean="0">
                <a:solidFill>
                  <a:schemeClr val="bg1"/>
                </a:solidFill>
              </a:rPr>
              <a:t>at </a:t>
            </a:r>
            <a:r>
              <a:rPr lang="en-US" dirty="0">
                <a:solidFill>
                  <a:schemeClr val="bg1"/>
                </a:solidFill>
              </a:rPr>
              <a:t>bottom </a:t>
            </a:r>
            <a:r>
              <a:rPr lang="en-US" dirty="0" smtClean="0">
                <a:solidFill>
                  <a:schemeClr val="bg1"/>
                </a:solidFill>
              </a:rPr>
              <a:t>of timesheet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Click “View Details”      to view details of Leave/Comp </a:t>
            </a:r>
            <a:r>
              <a:rPr lang="en-US" dirty="0">
                <a:solidFill>
                  <a:schemeClr val="bg1"/>
                </a:solidFill>
              </a:rPr>
              <a:t>Time 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Click “Actual Date” to change order of the details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Click “Arrow” and Last link to display other pages, if applicable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2286000"/>
            <a:ext cx="381000" cy="35604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6308725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SOUTHERN CRESCENT TECHNICAL COLLEGE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E1D7-7BC0-455B-8180-A4AFDF49430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97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F09CA5F-36F1-4E4F-AED3-789505677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What </a:t>
            </a:r>
            <a:r>
              <a:rPr lang="en-US" dirty="0">
                <a:solidFill>
                  <a:schemeClr val="bg1"/>
                </a:solidFill>
              </a:rPr>
              <a:t>Will We Cover 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E5D9E9A-D410-47FF-88F8-7C3E40BD2D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6344" y="1143001"/>
            <a:ext cx="4038600" cy="3559988"/>
          </a:xfrm>
        </p:spPr>
        <p:txBody>
          <a:bodyPr>
            <a:normAutofit fontScale="92500" lnSpcReduction="10000"/>
          </a:bodyPr>
          <a:lstStyle/>
          <a:p>
            <a:pPr marL="4000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6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What </a:t>
            </a:r>
            <a:r>
              <a:rPr lang="en-US" sz="2600" dirty="0">
                <a:solidFill>
                  <a:schemeClr val="bg1"/>
                </a:solidFill>
                <a:latin typeface="Franklin Gothic Book" panose="020B0503020102020204" pitchFamily="34" charset="0"/>
              </a:rPr>
              <a:t>is Fair Labor Standards Act (FLSA) </a:t>
            </a:r>
          </a:p>
          <a:p>
            <a:pPr marL="4000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600" dirty="0">
                <a:solidFill>
                  <a:schemeClr val="bg1"/>
                </a:solidFill>
                <a:latin typeface="Franklin Gothic Book" panose="020B0503020102020204" pitchFamily="34" charset="0"/>
              </a:rPr>
              <a:t>What is Time and Labor (T&amp;L)</a:t>
            </a:r>
          </a:p>
          <a:p>
            <a:pPr marL="4000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6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Employee Self </a:t>
            </a:r>
            <a:r>
              <a:rPr lang="en-US" sz="2600" dirty="0">
                <a:solidFill>
                  <a:schemeClr val="bg1"/>
                </a:solidFill>
                <a:latin typeface="Franklin Gothic Book" panose="020B0503020102020204" pitchFamily="34" charset="0"/>
              </a:rPr>
              <a:t>Services</a:t>
            </a:r>
          </a:p>
          <a:p>
            <a:pPr marL="4000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6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Types of Timesheets</a:t>
            </a:r>
          </a:p>
          <a:p>
            <a:pPr marL="800100" lvl="1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Elapse   Punch</a:t>
            </a:r>
            <a:endParaRPr lang="en-US" sz="26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lvl="2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14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marL="457200" lvl="1" indent="0">
              <a:spcAft>
                <a:spcPts val="1200"/>
              </a:spcAft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600201"/>
            <a:ext cx="3962400" cy="38100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bg1"/>
                </a:solidFill>
              </a:rPr>
              <a:t>The Timesheet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Accessing Timesheet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Entering Leave Taken Hours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Leave Balances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Accrued Hours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Adding Rows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Holidays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Change Date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Exception Tab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Payable Time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6200" y="640334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SOUTHERN CRESCENT TECHNICAL COLLEGE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E1D7-7BC0-455B-8180-A4AFDF49430C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4953000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Important Things to Remember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10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Leave / Comp Time Tab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300" y="1454214"/>
            <a:ext cx="8153400" cy="457199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6356349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SOUTHERN CRESCENT TECHNICAL COLLEGE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E1D7-7BC0-455B-8180-A4AFDF49430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48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Example of Leave and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Comp Time Balances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905000"/>
            <a:ext cx="8229600" cy="4191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2400" y="6400799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SOUTHERN CRESCENT TECHNICAL COLLEGE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E1D7-7BC0-455B-8180-A4AFDF49430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93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How </a:t>
            </a:r>
            <a:r>
              <a:rPr lang="en-US" dirty="0">
                <a:solidFill>
                  <a:schemeClr val="bg1"/>
                </a:solidFill>
              </a:rPr>
              <a:t>To See Accrued Hours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Accrued leave hours are inserted last day of the month.  It will be greyed out and will not allow any edits.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889292"/>
            <a:ext cx="8305800" cy="328290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6416675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SOUTHERN CRESCENT TECHNICAL COLLEGE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E1D7-7BC0-455B-8180-A4AFDF49430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70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Holidays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467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– </a:t>
            </a:r>
            <a:r>
              <a:rPr lang="en-US" dirty="0">
                <a:solidFill>
                  <a:schemeClr val="bg1"/>
                </a:solidFill>
              </a:rPr>
              <a:t>Holiday Leave Earned (HLE) for 8 hours 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SCTC’s holidays: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 Are built in the system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 Will be greyed out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 Will not be editable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308725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SOUTHERN CRESCENT TECHNICAL COLLEGE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E1D7-7BC0-455B-8180-A4AFDF49430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35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Earliest Change 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7158"/>
            <a:ext cx="8229600" cy="24225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Displayed </a:t>
            </a:r>
            <a:r>
              <a:rPr lang="en-US" dirty="0">
                <a:solidFill>
                  <a:schemeClr val="bg1"/>
                </a:solidFill>
              </a:rPr>
              <a:t>at the top of the </a:t>
            </a:r>
            <a:r>
              <a:rPr lang="en-US" dirty="0" smtClean="0">
                <a:solidFill>
                  <a:schemeClr val="bg1"/>
                </a:solidFill>
              </a:rPr>
              <a:t>timesheet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Represents </a:t>
            </a:r>
            <a:r>
              <a:rPr lang="en-US" dirty="0">
                <a:solidFill>
                  <a:schemeClr val="bg1"/>
                </a:solidFill>
              </a:rPr>
              <a:t>the date Time </a:t>
            </a:r>
            <a:r>
              <a:rPr lang="en-US" dirty="0" smtClean="0">
                <a:solidFill>
                  <a:schemeClr val="bg1"/>
                </a:solidFill>
              </a:rPr>
              <a:t>Administration begins processing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Updates </a:t>
            </a:r>
            <a:r>
              <a:rPr lang="en-US" dirty="0">
                <a:solidFill>
                  <a:schemeClr val="bg1"/>
                </a:solidFill>
              </a:rPr>
              <a:t>the Earliest Change </a:t>
            </a:r>
            <a:r>
              <a:rPr lang="en-US" dirty="0" smtClean="0">
                <a:solidFill>
                  <a:schemeClr val="bg1"/>
                </a:solidFill>
              </a:rPr>
              <a:t>Date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901916"/>
            <a:ext cx="8077200" cy="236220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76200" y="635635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SOUTHERN CRESCENT TECHNICAL COLLEGE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E1D7-7BC0-455B-8180-A4AFDF49430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28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Exceptions Tab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1176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Located at </a:t>
            </a:r>
            <a:r>
              <a:rPr lang="en-US" dirty="0">
                <a:solidFill>
                  <a:schemeClr val="bg1"/>
                </a:solidFill>
              </a:rPr>
              <a:t>the bottom of the </a:t>
            </a:r>
            <a:r>
              <a:rPr lang="en-US" dirty="0" smtClean="0">
                <a:solidFill>
                  <a:schemeClr val="bg1"/>
                </a:solidFill>
              </a:rPr>
              <a:t>timesheet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Incomplete </a:t>
            </a:r>
            <a:r>
              <a:rPr lang="en-US" dirty="0">
                <a:solidFill>
                  <a:schemeClr val="bg1"/>
                </a:solidFill>
              </a:rPr>
              <a:t>data entry, invalid data entry or entry resulting in </a:t>
            </a:r>
            <a:r>
              <a:rPr lang="en-US" dirty="0" smtClean="0">
                <a:solidFill>
                  <a:schemeClr val="bg1"/>
                </a:solidFill>
              </a:rPr>
              <a:t>negative balance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PAYABLE TIME IS UNABLE TO PROCESS WITH EXCEPTIONS!! BALANCES ARE NOT UPDATED !!!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Corrections must be made and resubmitted to managers for approval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1524000"/>
            <a:ext cx="533400" cy="381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6264275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SOUTHERN CRESCENT TECHNICAL COLLEGE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E1D7-7BC0-455B-8180-A4AFDF49430C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08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Exceptions Tab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14590"/>
            <a:ext cx="8382000" cy="48006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6441376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SOUTHERN CRESCENT TECHNICAL COLLEGE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E1D7-7BC0-455B-8180-A4AFDF49430C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62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Exceptions Tab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816" y="1214735"/>
            <a:ext cx="8229600" cy="1752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2816" y="3199546"/>
            <a:ext cx="82052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Click </a:t>
            </a:r>
            <a:r>
              <a:rPr lang="en-US" sz="2000" dirty="0">
                <a:solidFill>
                  <a:schemeClr val="bg1"/>
                </a:solidFill>
              </a:rPr>
              <a:t>on the Explanation link to see detail information about the Exception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587017"/>
            <a:ext cx="7010400" cy="2810500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52400" y="6419863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SOUTHERN CRESCENT TECHNICAL COLLEGE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E1D7-7BC0-455B-8180-A4AFDF49430C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74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Payable Time Tab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Displays results of time processed for </a:t>
            </a:r>
            <a:r>
              <a:rPr lang="en-US" dirty="0">
                <a:solidFill>
                  <a:schemeClr val="bg1"/>
                </a:solidFill>
              </a:rPr>
              <a:t>each </a:t>
            </a:r>
            <a:r>
              <a:rPr lang="en-US" dirty="0" smtClean="0">
                <a:solidFill>
                  <a:schemeClr val="bg1"/>
                </a:solidFill>
              </a:rPr>
              <a:t>   employee and </a:t>
            </a:r>
            <a:r>
              <a:rPr lang="en-US" dirty="0">
                <a:solidFill>
                  <a:srgbClr val="FF0000"/>
                </a:solidFill>
              </a:rPr>
              <a:t>creates Payable </a:t>
            </a:r>
            <a:r>
              <a:rPr lang="en-US" dirty="0" smtClean="0">
                <a:solidFill>
                  <a:srgbClr val="FF0000"/>
                </a:solidFill>
              </a:rPr>
              <a:t>Time  </a:t>
            </a:r>
            <a:endParaRPr lang="en-US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Located at </a:t>
            </a:r>
            <a:r>
              <a:rPr lang="en-US" dirty="0">
                <a:solidFill>
                  <a:schemeClr val="bg1"/>
                </a:solidFill>
              </a:rPr>
              <a:t>bottom of the </a:t>
            </a:r>
            <a:r>
              <a:rPr lang="en-US" dirty="0" smtClean="0">
                <a:solidFill>
                  <a:schemeClr val="bg1"/>
                </a:solidFill>
              </a:rPr>
              <a:t>timesheet 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382963"/>
            <a:ext cx="8458200" cy="27432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6348476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SOUTHERN CRESCENT TECHNICAL COLLEGE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E1D7-7BC0-455B-8180-A4AFDF49430C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38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Corrections Needed on Timesheet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Employee should notify manager that change has been made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SOUTHERN CRESCENT TECHNICAL COLLEGE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E1D7-7BC0-455B-8180-A4AFDF49430C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22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F09CA5F-36F1-4E4F-AED3-789505677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TeamWorks Time &amp; Labor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CB8FC091-B4AE-497C-9B7A-3D290FD9B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600200"/>
            <a:ext cx="7467600" cy="4525963"/>
          </a:xfrm>
        </p:spPr>
        <p:txBody>
          <a:bodyPr/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sz="2800" dirty="0">
                <a:solidFill>
                  <a:schemeClr val="bg1"/>
                </a:solidFill>
              </a:rPr>
              <a:t>What is Fair Labor Standards Act (FLSA) </a:t>
            </a:r>
          </a:p>
          <a:p>
            <a:pPr marL="457200" lvl="1" indent="0">
              <a:spcAft>
                <a:spcPts val="1200"/>
              </a:spcAft>
              <a:buNone/>
            </a:pPr>
            <a:r>
              <a:rPr lang="en-US" sz="2400" dirty="0">
                <a:solidFill>
                  <a:schemeClr val="bg1"/>
                </a:solidFill>
              </a:rPr>
              <a:t>FLSA is a federal law which establishes: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Minimum wage 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Overtime pay eligibility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Recordkeeping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Child labor standards 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bg1"/>
              </a:solidFill>
            </a:endParaRPr>
          </a:p>
          <a:p>
            <a:pPr marL="457200" lvl="1" indent="0">
              <a:spcAft>
                <a:spcPts val="1200"/>
              </a:spcAft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368034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SOUTHERN CRESCENT TECHNICAL COLLEGE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58000" y="6348476"/>
            <a:ext cx="2133600" cy="365125"/>
          </a:xfrm>
        </p:spPr>
        <p:txBody>
          <a:bodyPr/>
          <a:lstStyle/>
          <a:p>
            <a:fld id="{37B8E1D7-7BC0-455B-8180-A4AFDF49430C}" type="slidenum">
              <a:rPr lang="en-US" smtClean="0">
                <a:solidFill>
                  <a:srgbClr val="FFFF00"/>
                </a:solidFill>
              </a:rPr>
              <a:t>3</a:t>
            </a:fld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97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Important Things to Remember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Exempt Level Employees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Submit all </a:t>
            </a:r>
            <a:r>
              <a:rPr lang="en-US" dirty="0">
                <a:solidFill>
                  <a:schemeClr val="bg1"/>
                </a:solidFill>
              </a:rPr>
              <a:t>Leave </a:t>
            </a:r>
            <a:r>
              <a:rPr lang="en-US" dirty="0" smtClean="0">
                <a:solidFill>
                  <a:schemeClr val="bg1"/>
                </a:solidFill>
              </a:rPr>
              <a:t>Requests through Time </a:t>
            </a:r>
            <a:r>
              <a:rPr lang="en-US" dirty="0">
                <a:solidFill>
                  <a:schemeClr val="bg1"/>
                </a:solidFill>
              </a:rPr>
              <a:t>&amp; Labor 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Notify your manager prior to taking leave via email, once approved, then enter leave time in the Time and Labor System.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35635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SOUTHERN CRESCENT TECHNICAL COLLEGE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E1D7-7BC0-455B-8180-A4AFDF49430C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91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F09CA5F-36F1-4E4F-AED3-789505677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Sample Punch Time Sheet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1883513-4500-4F06-A904-F2FC234603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1836" y="1143000"/>
            <a:ext cx="8382000" cy="5072159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6200" y="6399309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SOUTHERN CRESCENT TECHNICAL COLLEGE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E1D7-7BC0-455B-8180-A4AFDF49430C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19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How To Access My Timesheet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Click the </a:t>
            </a:r>
            <a:r>
              <a:rPr lang="en-US" sz="2400" dirty="0" smtClean="0">
                <a:solidFill>
                  <a:schemeClr val="bg1"/>
                </a:solidFill>
              </a:rPr>
              <a:t>Calendar </a:t>
            </a:r>
            <a:r>
              <a:rPr lang="en-US" sz="2400" dirty="0">
                <a:solidFill>
                  <a:schemeClr val="bg1"/>
                </a:solidFill>
              </a:rPr>
              <a:t>icon next to the Date </a:t>
            </a:r>
            <a:r>
              <a:rPr lang="en-US" sz="2400" dirty="0" smtClean="0">
                <a:solidFill>
                  <a:schemeClr val="bg1"/>
                </a:solidFill>
              </a:rPr>
              <a:t>field.  The </a:t>
            </a:r>
            <a:r>
              <a:rPr lang="en-US" sz="2400" dirty="0">
                <a:solidFill>
                  <a:schemeClr val="bg1"/>
                </a:solidFill>
              </a:rPr>
              <a:t>current month’s calendar will be displayed.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Use the Month, Year and Month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d</a:t>
            </a:r>
            <a:r>
              <a:rPr lang="en-US" sz="2400" dirty="0" smtClean="0">
                <a:solidFill>
                  <a:schemeClr val="bg1"/>
                </a:solidFill>
              </a:rPr>
              <a:t>rop down arrows to display time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period.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Click </a:t>
            </a:r>
            <a:r>
              <a:rPr lang="en-US" sz="2400" dirty="0">
                <a:solidFill>
                  <a:schemeClr val="bg1"/>
                </a:solidFill>
              </a:rPr>
              <a:t>on a date in the timesheet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p</a:t>
            </a:r>
            <a:r>
              <a:rPr lang="en-US" sz="2400" dirty="0" smtClean="0">
                <a:solidFill>
                  <a:schemeClr val="bg1"/>
                </a:solidFill>
              </a:rPr>
              <a:t>eriod you </a:t>
            </a:r>
            <a:r>
              <a:rPr lang="en-US" sz="2400" dirty="0">
                <a:solidFill>
                  <a:schemeClr val="bg1"/>
                </a:solidFill>
              </a:rPr>
              <a:t>wish to display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The </a:t>
            </a:r>
            <a:r>
              <a:rPr lang="en-US" sz="2400" dirty="0">
                <a:solidFill>
                  <a:schemeClr val="bg1"/>
                </a:solidFill>
              </a:rPr>
              <a:t>selected timesheet will be displayed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133600"/>
            <a:ext cx="3792027" cy="35814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" y="640080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SOUTHERN CRESCENT TECHNICAL COLLEGE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E1D7-7BC0-455B-8180-A4AFDF49430C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22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ENTERING HOURS WORKED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" y="1371600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Must enter all hours worked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Click in your arrival time, lunch time, return from lunch and then your departure time in each block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Click Time Reporting Code – Regular Pay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Click SUBMIT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" y="6339332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SOUTHERN CRESCENT TECHNICAL COLLEGE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E1D7-7BC0-455B-8180-A4AFDF49430C}" type="slidenum">
              <a:rPr lang="en-US" smtClean="0"/>
              <a:t>33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" y="4724400"/>
            <a:ext cx="8305799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5338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ENTERING HOURS WORKED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Saves your entries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Changes Reported Status to Needs Approval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Updates your Reported Hours on top of timesheet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Manager has ability to approve your time!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35635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SOUTHERN CRESCENT TECHNICAL COLLEGE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E1D7-7BC0-455B-8180-A4AFDF49430C}" type="slidenum">
              <a:rPr lang="en-US" smtClean="0"/>
              <a:t>34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64" y="1219200"/>
            <a:ext cx="8303472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8652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Entering Hours – No lunch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Click </a:t>
            </a:r>
            <a:r>
              <a:rPr lang="en-US" b="1" dirty="0" smtClean="0">
                <a:solidFill>
                  <a:schemeClr val="bg1"/>
                </a:solidFill>
              </a:rPr>
              <a:t>First </a:t>
            </a:r>
            <a:r>
              <a:rPr lang="en-US" b="1" dirty="0">
                <a:solidFill>
                  <a:schemeClr val="bg1"/>
                </a:solidFill>
              </a:rPr>
              <a:t>Punch </a:t>
            </a:r>
            <a:r>
              <a:rPr lang="en-US" dirty="0">
                <a:solidFill>
                  <a:schemeClr val="bg1"/>
                </a:solidFill>
              </a:rPr>
              <a:t>In field </a:t>
            </a:r>
            <a:r>
              <a:rPr lang="en-US" dirty="0" smtClean="0">
                <a:solidFill>
                  <a:schemeClr val="bg1"/>
                </a:solidFill>
              </a:rPr>
              <a:t> - Enter Start </a:t>
            </a:r>
            <a:r>
              <a:rPr lang="en-US" dirty="0">
                <a:solidFill>
                  <a:schemeClr val="bg1"/>
                </a:solidFill>
              </a:rPr>
              <a:t>time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Click </a:t>
            </a:r>
            <a:r>
              <a:rPr lang="en-US" b="1" dirty="0" smtClean="0">
                <a:solidFill>
                  <a:schemeClr val="bg1"/>
                </a:solidFill>
              </a:rPr>
              <a:t>Punch </a:t>
            </a:r>
            <a:r>
              <a:rPr lang="en-US" b="1" dirty="0">
                <a:solidFill>
                  <a:schemeClr val="bg1"/>
                </a:solidFill>
              </a:rPr>
              <a:t>Out </a:t>
            </a:r>
            <a:r>
              <a:rPr lang="en-US" dirty="0">
                <a:solidFill>
                  <a:schemeClr val="bg1"/>
                </a:solidFill>
              </a:rPr>
              <a:t>field </a:t>
            </a:r>
            <a:r>
              <a:rPr lang="en-US" dirty="0" smtClean="0">
                <a:solidFill>
                  <a:schemeClr val="bg1"/>
                </a:solidFill>
              </a:rPr>
              <a:t> Enter Stop </a:t>
            </a:r>
            <a:r>
              <a:rPr lang="en-US" dirty="0">
                <a:solidFill>
                  <a:schemeClr val="bg1"/>
                </a:solidFill>
              </a:rPr>
              <a:t>t</a:t>
            </a:r>
            <a:r>
              <a:rPr lang="en-US" dirty="0" smtClean="0">
                <a:solidFill>
                  <a:schemeClr val="bg1"/>
                </a:solidFill>
              </a:rPr>
              <a:t>ime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Click </a:t>
            </a:r>
            <a:r>
              <a:rPr lang="en-US" b="1" dirty="0" smtClean="0">
                <a:solidFill>
                  <a:schemeClr val="bg1"/>
                </a:solidFill>
              </a:rPr>
              <a:t>Drop-down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arrow for the Time Reporting Code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select REG – Regular Pay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Click </a:t>
            </a:r>
            <a:r>
              <a:rPr lang="en-US" b="1" dirty="0" smtClean="0">
                <a:solidFill>
                  <a:schemeClr val="bg1"/>
                </a:solidFill>
              </a:rPr>
              <a:t>SUBMIT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button to save your entries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35635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SOUTHERN CRESCENT TECHNICAL COLLEGE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E1D7-7BC0-455B-8180-A4AFDF49430C}" type="slidenum">
              <a:rPr lang="en-US" smtClean="0"/>
              <a:t>35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648200"/>
            <a:ext cx="8153400" cy="152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8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Entering Hours – No lunch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86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The following is an INCORRECT example: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576" y="635635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SOUTHERN CRESCENT TECHNICAL COLLEGE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E1D7-7BC0-455B-8180-A4AFDF49430C}" type="slidenum">
              <a:rPr lang="en-US" smtClean="0"/>
              <a:t>36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429001"/>
            <a:ext cx="8458200" cy="228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07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Work Time for Multiple Sessions in a Single Day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Click First </a:t>
            </a:r>
            <a:r>
              <a:rPr lang="en-US" dirty="0">
                <a:solidFill>
                  <a:schemeClr val="bg1"/>
                </a:solidFill>
              </a:rPr>
              <a:t>Punch In </a:t>
            </a:r>
            <a:r>
              <a:rPr lang="en-US" dirty="0" smtClean="0">
                <a:solidFill>
                  <a:schemeClr val="bg1"/>
                </a:solidFill>
              </a:rPr>
              <a:t> 	Enter Start </a:t>
            </a:r>
            <a:r>
              <a:rPr lang="en-US" dirty="0">
                <a:solidFill>
                  <a:schemeClr val="bg1"/>
                </a:solidFill>
              </a:rPr>
              <a:t>time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Click Lunch  		Enter Lunch </a:t>
            </a:r>
            <a:r>
              <a:rPr lang="en-US" dirty="0">
                <a:solidFill>
                  <a:schemeClr val="bg1"/>
                </a:solidFill>
              </a:rPr>
              <a:t>period begins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Click Second </a:t>
            </a:r>
            <a:r>
              <a:rPr lang="en-US" dirty="0">
                <a:solidFill>
                  <a:schemeClr val="bg1"/>
                </a:solidFill>
              </a:rPr>
              <a:t>Punch In </a:t>
            </a:r>
            <a:r>
              <a:rPr lang="en-US" dirty="0" smtClean="0">
                <a:solidFill>
                  <a:schemeClr val="bg1"/>
                </a:solidFill>
              </a:rPr>
              <a:t>    	Enter Return from Lunch </a:t>
            </a:r>
            <a:r>
              <a:rPr lang="en-US" dirty="0">
                <a:solidFill>
                  <a:schemeClr val="bg1"/>
                </a:solidFill>
              </a:rPr>
              <a:t>period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Punch </a:t>
            </a:r>
            <a:r>
              <a:rPr lang="en-US" dirty="0">
                <a:solidFill>
                  <a:schemeClr val="bg1"/>
                </a:solidFill>
              </a:rPr>
              <a:t>Out </a:t>
            </a:r>
            <a:r>
              <a:rPr lang="en-US" dirty="0" smtClean="0">
                <a:solidFill>
                  <a:schemeClr val="bg1"/>
                </a:solidFill>
              </a:rPr>
              <a:t> 		Enter time </a:t>
            </a:r>
            <a:r>
              <a:rPr lang="en-US" dirty="0">
                <a:solidFill>
                  <a:schemeClr val="bg1"/>
                </a:solidFill>
              </a:rPr>
              <a:t>stopped </a:t>
            </a:r>
            <a:r>
              <a:rPr lang="en-US" dirty="0" smtClean="0">
                <a:solidFill>
                  <a:schemeClr val="bg1"/>
                </a:solidFill>
              </a:rPr>
              <a:t>working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Click Drop-Down </a:t>
            </a:r>
            <a:r>
              <a:rPr lang="en-US" dirty="0">
                <a:solidFill>
                  <a:schemeClr val="bg1"/>
                </a:solidFill>
              </a:rPr>
              <a:t>arrow for </a:t>
            </a:r>
            <a:r>
              <a:rPr lang="en-US" dirty="0" smtClean="0">
                <a:solidFill>
                  <a:schemeClr val="bg1"/>
                </a:solidFill>
              </a:rPr>
              <a:t>Time </a:t>
            </a:r>
            <a:r>
              <a:rPr lang="en-US" dirty="0">
                <a:solidFill>
                  <a:schemeClr val="bg1"/>
                </a:solidFill>
              </a:rPr>
              <a:t>Reporting Code </a:t>
            </a:r>
            <a:r>
              <a:rPr lang="en-US" dirty="0" smtClean="0">
                <a:solidFill>
                  <a:schemeClr val="bg1"/>
                </a:solidFill>
              </a:rPr>
              <a:t>- Select </a:t>
            </a:r>
            <a:r>
              <a:rPr lang="en-US" dirty="0">
                <a:solidFill>
                  <a:schemeClr val="bg1"/>
                </a:solidFill>
              </a:rPr>
              <a:t>REG – Regular </a:t>
            </a:r>
            <a:r>
              <a:rPr lang="en-US" dirty="0" smtClean="0">
                <a:solidFill>
                  <a:schemeClr val="bg1"/>
                </a:solidFill>
              </a:rPr>
              <a:t>Pay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Scroll </a:t>
            </a:r>
            <a:r>
              <a:rPr lang="en-US" dirty="0">
                <a:solidFill>
                  <a:schemeClr val="bg1"/>
                </a:solidFill>
              </a:rPr>
              <a:t>to the right </a:t>
            </a:r>
            <a:r>
              <a:rPr lang="en-US" dirty="0" smtClean="0">
                <a:solidFill>
                  <a:schemeClr val="bg1"/>
                </a:solidFill>
              </a:rPr>
              <a:t>Click Add        icon </a:t>
            </a:r>
            <a:r>
              <a:rPr lang="en-US" dirty="0">
                <a:solidFill>
                  <a:schemeClr val="bg1"/>
                </a:solidFill>
              </a:rPr>
              <a:t>to add a new row for the date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On </a:t>
            </a:r>
            <a:r>
              <a:rPr lang="en-US" dirty="0">
                <a:solidFill>
                  <a:schemeClr val="bg1"/>
                </a:solidFill>
              </a:rPr>
              <a:t>the new row, </a:t>
            </a:r>
            <a:r>
              <a:rPr lang="en-US" dirty="0" smtClean="0">
                <a:solidFill>
                  <a:schemeClr val="bg1"/>
                </a:solidFill>
              </a:rPr>
              <a:t>Click First </a:t>
            </a:r>
            <a:r>
              <a:rPr lang="en-US" dirty="0">
                <a:solidFill>
                  <a:schemeClr val="bg1"/>
                </a:solidFill>
              </a:rPr>
              <a:t>Punch In </a:t>
            </a:r>
            <a:r>
              <a:rPr lang="en-US" dirty="0" smtClean="0">
                <a:solidFill>
                  <a:schemeClr val="bg1"/>
                </a:solidFill>
              </a:rPr>
              <a:t>	Enter Start </a:t>
            </a:r>
            <a:r>
              <a:rPr lang="en-US" dirty="0">
                <a:solidFill>
                  <a:schemeClr val="bg1"/>
                </a:solidFill>
              </a:rPr>
              <a:t>time </a:t>
            </a:r>
            <a:r>
              <a:rPr lang="en-US" dirty="0" smtClean="0">
                <a:solidFill>
                  <a:schemeClr val="bg1"/>
                </a:solidFill>
              </a:rPr>
              <a:t>for next </a:t>
            </a:r>
            <a:r>
              <a:rPr lang="en-US" dirty="0">
                <a:solidFill>
                  <a:schemeClr val="bg1"/>
                </a:solidFill>
              </a:rPr>
              <a:t>session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On </a:t>
            </a:r>
            <a:r>
              <a:rPr lang="en-US" dirty="0">
                <a:solidFill>
                  <a:schemeClr val="bg1"/>
                </a:solidFill>
              </a:rPr>
              <a:t>the new row, </a:t>
            </a:r>
            <a:r>
              <a:rPr lang="en-US" dirty="0" smtClean="0">
                <a:solidFill>
                  <a:schemeClr val="bg1"/>
                </a:solidFill>
              </a:rPr>
              <a:t>Click Punch </a:t>
            </a:r>
            <a:r>
              <a:rPr lang="en-US" dirty="0">
                <a:solidFill>
                  <a:schemeClr val="bg1"/>
                </a:solidFill>
              </a:rPr>
              <a:t>Out </a:t>
            </a:r>
            <a:r>
              <a:rPr lang="en-US" dirty="0" smtClean="0">
                <a:solidFill>
                  <a:schemeClr val="bg1"/>
                </a:solidFill>
              </a:rPr>
              <a:t> 		Enter time </a:t>
            </a:r>
            <a:r>
              <a:rPr lang="en-US" dirty="0">
                <a:solidFill>
                  <a:schemeClr val="bg1"/>
                </a:solidFill>
              </a:rPr>
              <a:t>stopped working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Click </a:t>
            </a:r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 smtClean="0">
                <a:solidFill>
                  <a:schemeClr val="bg1"/>
                </a:solidFill>
              </a:rPr>
              <a:t>Drop-Down </a:t>
            </a:r>
            <a:r>
              <a:rPr lang="en-US" dirty="0">
                <a:solidFill>
                  <a:schemeClr val="bg1"/>
                </a:solidFill>
              </a:rPr>
              <a:t>arrow for </a:t>
            </a:r>
            <a:r>
              <a:rPr lang="en-US" dirty="0" smtClean="0">
                <a:solidFill>
                  <a:schemeClr val="bg1"/>
                </a:solidFill>
              </a:rPr>
              <a:t>Time </a:t>
            </a:r>
            <a:r>
              <a:rPr lang="en-US" dirty="0">
                <a:solidFill>
                  <a:schemeClr val="bg1"/>
                </a:solidFill>
              </a:rPr>
              <a:t>Reporting Code </a:t>
            </a:r>
            <a:r>
              <a:rPr lang="en-US" dirty="0" smtClean="0">
                <a:solidFill>
                  <a:schemeClr val="bg1"/>
                </a:solidFill>
              </a:rPr>
              <a:t>- Select </a:t>
            </a:r>
            <a:r>
              <a:rPr lang="en-US" dirty="0">
                <a:solidFill>
                  <a:schemeClr val="bg1"/>
                </a:solidFill>
              </a:rPr>
              <a:t>REG – Regular Pay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Click </a:t>
            </a:r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b="1" dirty="0">
                <a:solidFill>
                  <a:schemeClr val="bg1"/>
                </a:solidFill>
              </a:rPr>
              <a:t>Submit</a:t>
            </a:r>
            <a:r>
              <a:rPr lang="en-US" dirty="0">
                <a:solidFill>
                  <a:schemeClr val="bg1"/>
                </a:solidFill>
              </a:rPr>
              <a:t> button to save your </a:t>
            </a:r>
            <a:r>
              <a:rPr lang="en-US" dirty="0" smtClean="0">
                <a:solidFill>
                  <a:schemeClr val="bg1"/>
                </a:solidFill>
              </a:rPr>
              <a:t>entries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6308725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SOUTHERN CRESCENT TECHNICAL COLLEGE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E1D7-7BC0-455B-8180-A4AFDF49430C}" type="slidenum">
              <a:rPr lang="en-US" smtClean="0"/>
              <a:t>37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3352800"/>
            <a:ext cx="376382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76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Work Time for Multiple Sessions in a Single Day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2400" y="6400799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SOUTHERN CRESCENT TECHNICAL COLLEGE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E1D7-7BC0-455B-8180-A4AFDF49430C}" type="slidenum">
              <a:rPr lang="en-US" smtClean="0"/>
              <a:t>38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2667000"/>
            <a:ext cx="78486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89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F09CA5F-36F1-4E4F-AED3-789505677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Important </a:t>
            </a:r>
            <a:r>
              <a:rPr lang="en-US" dirty="0" smtClean="0">
                <a:solidFill>
                  <a:schemeClr val="bg1"/>
                </a:solidFill>
              </a:rPr>
              <a:t>Things </a:t>
            </a:r>
            <a:r>
              <a:rPr lang="en-US" dirty="0">
                <a:solidFill>
                  <a:schemeClr val="bg1"/>
                </a:solidFill>
              </a:rPr>
              <a:t>to </a:t>
            </a:r>
            <a:r>
              <a:rPr lang="en-US" dirty="0" smtClean="0">
                <a:solidFill>
                  <a:schemeClr val="bg1"/>
                </a:solidFill>
              </a:rPr>
              <a:t>Remember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F361EC76-6174-4CD9-9854-954B0F951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513715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Part-Time Hourly employees including Federal Work Study students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400" dirty="0">
                <a:solidFill>
                  <a:schemeClr val="bg1"/>
                </a:solidFill>
              </a:rPr>
              <a:t>Hourly Pay period runs from the 16th of the month to the 15th </a:t>
            </a:r>
            <a:endParaRPr lang="en-US" sz="3400" dirty="0" smtClean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endParaRPr lang="en-US" sz="3400" dirty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400" dirty="0" smtClean="0">
                <a:solidFill>
                  <a:schemeClr val="bg1"/>
                </a:solidFill>
              </a:rPr>
              <a:t>Submit hours worked by COB each Monday for the previous week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sz="3400" dirty="0" smtClean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400" dirty="0" smtClean="0">
                <a:solidFill>
                  <a:schemeClr val="bg1"/>
                </a:solidFill>
              </a:rPr>
              <a:t> Managers must approve employee work hours by COB each Tuesday 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sz="3400" dirty="0" smtClean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400" dirty="0">
                <a:solidFill>
                  <a:schemeClr val="bg1"/>
                </a:solidFill>
              </a:rPr>
              <a:t>YOU WILL NOT GET PAID!!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sz="3400" dirty="0">
              <a:solidFill>
                <a:schemeClr val="bg1"/>
              </a:solidFill>
            </a:endParaRP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2500" dirty="0" smtClean="0">
                <a:solidFill>
                  <a:schemeClr val="bg1"/>
                </a:solidFill>
              </a:rPr>
              <a:t>IF YOU DO NOT SUBMIT YOUR HOURS WORKED ON TIME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2500" dirty="0" smtClean="0">
                <a:solidFill>
                  <a:schemeClr val="bg1"/>
                </a:solidFill>
              </a:rPr>
              <a:t>IF YOUR MANAGER DOES NOT </a:t>
            </a:r>
            <a:r>
              <a:rPr lang="en-US" sz="2500" b="1" dirty="0" smtClean="0">
                <a:solidFill>
                  <a:schemeClr val="bg1"/>
                </a:solidFill>
              </a:rPr>
              <a:t>APPROVE YOUR HOURS WORKED ON TIME </a:t>
            </a:r>
            <a:endParaRPr lang="en-US" sz="20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356349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SOUTHERN CRESCENT TECHNICAL COLLEGE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E1D7-7BC0-455B-8180-A4AFDF49430C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0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F09CA5F-36F1-4E4F-AED3-789505677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TeamWorks Time &amp; Labor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FF6FCC54-DE62-478F-BD11-9082E19D1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80318"/>
            <a:ext cx="8686800" cy="5120482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sz="2400" dirty="0">
                <a:solidFill>
                  <a:schemeClr val="bg1"/>
                </a:solidFill>
              </a:rPr>
              <a:t>What is Fair Labor Standards Act (FLSA) </a:t>
            </a:r>
          </a:p>
          <a:p>
            <a:pPr marL="457200" lvl="1" indent="0">
              <a:spcAft>
                <a:spcPts val="1200"/>
              </a:spcAft>
              <a:buNone/>
            </a:pPr>
            <a:r>
              <a:rPr lang="en-US" sz="2400" dirty="0">
                <a:solidFill>
                  <a:schemeClr val="bg1"/>
                </a:solidFill>
              </a:rPr>
              <a:t>Along with overtime pay eligibility, FLSA gives employers guidelines on Exempt VS Nonexempt employment categories  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Nonexempt employees are entitled </a:t>
            </a:r>
            <a:r>
              <a:rPr lang="en-US" sz="2400" dirty="0" smtClean="0">
                <a:solidFill>
                  <a:schemeClr val="bg1"/>
                </a:solidFill>
              </a:rPr>
              <a:t>FLSA Comp</a:t>
            </a:r>
            <a:r>
              <a:rPr lang="en-US" sz="2400" dirty="0">
                <a:solidFill>
                  <a:schemeClr val="bg1"/>
                </a:solidFill>
              </a:rPr>
              <a:t>. time  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Exempt employees are </a:t>
            </a:r>
            <a:r>
              <a:rPr lang="en-US" sz="2400" b="1" i="1" u="sng" dirty="0">
                <a:solidFill>
                  <a:schemeClr val="bg1"/>
                </a:solidFill>
              </a:rPr>
              <a:t>not</a:t>
            </a:r>
            <a:r>
              <a:rPr lang="en-US" sz="2400" dirty="0">
                <a:solidFill>
                  <a:schemeClr val="bg1"/>
                </a:solidFill>
              </a:rPr>
              <a:t> entitled to </a:t>
            </a:r>
            <a:r>
              <a:rPr lang="en-US" sz="2400" dirty="0" smtClean="0">
                <a:solidFill>
                  <a:schemeClr val="bg1"/>
                </a:solidFill>
              </a:rPr>
              <a:t>FLSA Comp</a:t>
            </a:r>
            <a:r>
              <a:rPr lang="en-US" sz="2400" dirty="0">
                <a:solidFill>
                  <a:schemeClr val="bg1"/>
                </a:solidFill>
              </a:rPr>
              <a:t>. time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Exempt or nonexempt depends on: </a:t>
            </a:r>
          </a:p>
          <a:p>
            <a:pPr marL="2228850" lvl="4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How much one is paid (salary level test)</a:t>
            </a:r>
          </a:p>
          <a:p>
            <a:pPr marL="2228850" lvl="4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How one is paid (salary basis test)</a:t>
            </a:r>
          </a:p>
          <a:p>
            <a:pPr marL="2228850" lvl="4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What kind of work one does (duties test) </a:t>
            </a:r>
            <a:r>
              <a:rPr lang="en-US" sz="1200" dirty="0">
                <a:solidFill>
                  <a:schemeClr val="bg1"/>
                </a:solidFill>
                <a:latin typeface="+mj-lt"/>
              </a:rPr>
              <a:t>	</a:t>
            </a:r>
            <a:r>
              <a:rPr lang="en-US" sz="1000" dirty="0">
                <a:solidFill>
                  <a:schemeClr val="bg1"/>
                </a:solidFill>
              </a:rPr>
              <a:t>	</a:t>
            </a:r>
          </a:p>
          <a:p>
            <a:pPr marL="457200" lvl="1" indent="0">
              <a:spcAft>
                <a:spcPts val="1200"/>
              </a:spcAft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6200" y="6378575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SOUTHERN CRESCENT TECHNICAL COLLEGE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E1D7-7BC0-455B-8180-A4AFDF49430C}" type="slidenum">
              <a:rPr lang="en-US" smtClean="0">
                <a:solidFill>
                  <a:schemeClr val="bg1"/>
                </a:solidFill>
              </a:rPr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09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Important Things to Remember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chemeClr val="bg1"/>
                </a:solidFill>
              </a:rPr>
              <a:t>Non Exempt/Exempt FLSA employees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chemeClr val="bg1"/>
                </a:solidFill>
              </a:rPr>
              <a:t>All non-exempt, </a:t>
            </a:r>
            <a:r>
              <a:rPr lang="en-US" sz="2600" dirty="0">
                <a:solidFill>
                  <a:schemeClr val="bg1"/>
                </a:solidFill>
              </a:rPr>
              <a:t>salaried (FLSA </a:t>
            </a:r>
            <a:r>
              <a:rPr lang="en-US" sz="2600" dirty="0" smtClean="0">
                <a:solidFill>
                  <a:schemeClr val="bg1"/>
                </a:solidFill>
              </a:rPr>
              <a:t>Eligible) employees are </a:t>
            </a:r>
            <a:r>
              <a:rPr lang="en-US" sz="2600" dirty="0">
                <a:solidFill>
                  <a:schemeClr val="bg1"/>
                </a:solidFill>
              </a:rPr>
              <a:t>required by law to report </a:t>
            </a:r>
            <a:r>
              <a:rPr lang="en-US" sz="2600" dirty="0" smtClean="0">
                <a:solidFill>
                  <a:schemeClr val="bg1"/>
                </a:solidFill>
              </a:rPr>
              <a:t>time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6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chemeClr val="bg1"/>
                </a:solidFill>
              </a:rPr>
              <a:t>Comp </a:t>
            </a:r>
            <a:r>
              <a:rPr lang="en-US" sz="2600" dirty="0">
                <a:solidFill>
                  <a:schemeClr val="bg1"/>
                </a:solidFill>
              </a:rPr>
              <a:t>Time hours must be utilized prior to using Leave </a:t>
            </a:r>
            <a:r>
              <a:rPr lang="en-US" sz="2600" dirty="0" smtClean="0">
                <a:solidFill>
                  <a:schemeClr val="bg1"/>
                </a:solidFill>
              </a:rPr>
              <a:t>Time </a:t>
            </a:r>
            <a:r>
              <a:rPr lang="en-US" sz="2600" dirty="0">
                <a:solidFill>
                  <a:schemeClr val="bg1"/>
                </a:solidFill>
              </a:rPr>
              <a:t>and as soon as </a:t>
            </a:r>
            <a:r>
              <a:rPr lang="en-US" sz="2600" dirty="0" smtClean="0">
                <a:solidFill>
                  <a:schemeClr val="bg1"/>
                </a:solidFill>
              </a:rPr>
              <a:t>possible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6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chemeClr val="bg1"/>
                </a:solidFill>
              </a:rPr>
              <a:t>All </a:t>
            </a:r>
            <a:r>
              <a:rPr lang="en-US" sz="2600" dirty="0">
                <a:solidFill>
                  <a:schemeClr val="bg1"/>
                </a:solidFill>
              </a:rPr>
              <a:t>Comp Time hours must be used prior to the end of each fiscal </a:t>
            </a:r>
            <a:r>
              <a:rPr lang="en-US" sz="2600" dirty="0" smtClean="0">
                <a:solidFill>
                  <a:schemeClr val="bg1"/>
                </a:solidFill>
              </a:rPr>
              <a:t>year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6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chemeClr val="bg1"/>
                </a:solidFill>
              </a:rPr>
              <a:t>You are responsible for the accuracy of employee hours, not Human Resources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6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366764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SOUTHERN CRESCENT TECHNICAL COLLEGE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E1D7-7BC0-455B-8180-A4AFDF49430C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60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4648200"/>
            <a:ext cx="8001000" cy="1524000"/>
          </a:xfrm>
        </p:spPr>
        <p:txBody>
          <a:bodyPr>
            <a:normAutofit fontScale="70000" lnSpcReduction="20000"/>
          </a:bodyPr>
          <a:lstStyle/>
          <a:p>
            <a:pPr marL="457200" lvl="1" indent="0">
              <a:buNone/>
            </a:pPr>
            <a:r>
              <a:rPr lang="en-US" sz="5400" dirty="0" smtClean="0">
                <a:solidFill>
                  <a:schemeClr val="bg1"/>
                </a:solidFill>
              </a:rPr>
              <a:t>Beth </a:t>
            </a:r>
            <a:r>
              <a:rPr lang="en-US" sz="5400" dirty="0" smtClean="0">
                <a:solidFill>
                  <a:schemeClr val="bg1"/>
                </a:solidFill>
              </a:rPr>
              <a:t>Burns</a:t>
            </a:r>
            <a:r>
              <a:rPr lang="en-US" sz="5400" dirty="0" smtClean="0">
                <a:solidFill>
                  <a:schemeClr val="bg1"/>
                </a:solidFill>
              </a:rPr>
              <a:t> </a:t>
            </a:r>
            <a:r>
              <a:rPr lang="en-US" sz="5400" dirty="0" smtClean="0">
                <a:solidFill>
                  <a:schemeClr val="bg1"/>
                </a:solidFill>
              </a:rPr>
              <a:t>– Time Administrator</a:t>
            </a:r>
            <a:endParaRPr lang="en-US" sz="54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en-US" sz="5400" dirty="0" smtClean="0">
                <a:solidFill>
                  <a:schemeClr val="bg1"/>
                </a:solidFill>
              </a:rPr>
              <a:t> Jonathan Brown- </a:t>
            </a:r>
            <a:r>
              <a:rPr lang="en-US" sz="5400" dirty="0" smtClean="0">
                <a:solidFill>
                  <a:schemeClr val="bg1"/>
                </a:solidFill>
              </a:rPr>
              <a:t>Payroll Coordinator 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BCC565-D48A-490F-BC04-1CE20DB14C2A}"/>
              </a:ext>
            </a:extLst>
          </p:cNvPr>
          <p:cNvSpPr txBox="1"/>
          <p:nvPr/>
        </p:nvSpPr>
        <p:spPr>
          <a:xfrm>
            <a:off x="990600" y="1447800"/>
            <a:ext cx="7010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	QUESTIONS????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356349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SOUTHERN CRESCENT TECHNICAL COLLEGE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E1D7-7BC0-455B-8180-A4AFDF49430C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92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F09CA5F-36F1-4E4F-AED3-789505677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Employee </a:t>
            </a:r>
            <a:r>
              <a:rPr lang="en-US" dirty="0">
                <a:solidFill>
                  <a:schemeClr val="bg1"/>
                </a:solidFill>
              </a:rPr>
              <a:t>Self-Service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D7A90F6B-43E5-400F-BC31-3B42FA15E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4906963"/>
          </a:xfrm>
        </p:spPr>
        <p:txBody>
          <a:bodyPr>
            <a:normAutofit fontScale="92500" lnSpcReduction="10000"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Time </a:t>
            </a:r>
            <a:r>
              <a:rPr lang="en-US" sz="2400" dirty="0">
                <a:solidFill>
                  <a:schemeClr val="bg1"/>
                </a:solidFill>
              </a:rPr>
              <a:t>Reporting via Time </a:t>
            </a:r>
            <a:r>
              <a:rPr lang="en-US" sz="2400" dirty="0" smtClean="0">
                <a:solidFill>
                  <a:schemeClr val="bg1"/>
                </a:solidFill>
              </a:rPr>
              <a:t>Sheet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Leave Request via Time Sheet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Ability </a:t>
            </a:r>
            <a:r>
              <a:rPr lang="en-US" sz="2400" dirty="0">
                <a:solidFill>
                  <a:schemeClr val="bg1"/>
                </a:solidFill>
              </a:rPr>
              <a:t>to review summary totals for selected time period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Ability </a:t>
            </a:r>
            <a:r>
              <a:rPr lang="en-US" sz="2400" dirty="0">
                <a:solidFill>
                  <a:schemeClr val="bg1"/>
                </a:solidFill>
              </a:rPr>
              <a:t>to review leave balances as of the end of previous time period, while in the selected time period, including details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Leave </a:t>
            </a:r>
            <a:r>
              <a:rPr lang="en-US" sz="2400" dirty="0">
                <a:solidFill>
                  <a:schemeClr val="bg1"/>
                </a:solidFill>
              </a:rPr>
              <a:t>accruals for annual and sick </a:t>
            </a:r>
            <a:r>
              <a:rPr lang="en-US" sz="2400" dirty="0" smtClean="0">
                <a:solidFill>
                  <a:schemeClr val="bg1"/>
                </a:solidFill>
              </a:rPr>
              <a:t>will be viewable on the time sheet at the end of the month</a:t>
            </a:r>
            <a:endParaRPr lang="en-US" sz="2400" dirty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Holiday </a:t>
            </a:r>
            <a:r>
              <a:rPr lang="en-US" sz="2400" dirty="0">
                <a:solidFill>
                  <a:schemeClr val="bg1"/>
                </a:solidFill>
              </a:rPr>
              <a:t>Hours earned and Holiday Taken on the time sheet</a:t>
            </a:r>
          </a:p>
          <a:p>
            <a:pPr marL="457200" lvl="1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356349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SOUTHERN CRESCENT TECHNICAL COLLEGE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E1D7-7BC0-455B-8180-A4AFDF49430C}" type="slidenum">
              <a:rPr lang="en-US" smtClean="0">
                <a:solidFill>
                  <a:schemeClr val="bg1"/>
                </a:solidFill>
              </a:rPr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Elapse Timesheet - </a:t>
            </a:r>
            <a:r>
              <a:rPr lang="en-US" dirty="0">
                <a:solidFill>
                  <a:schemeClr val="bg1"/>
                </a:solidFill>
              </a:rPr>
              <a:t>Reporting Leave 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4999"/>
            <a:ext cx="8001000" cy="342900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Used by Exempt salaried employees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Reports Leave Hours Taken (hrs./</a:t>
            </a:r>
            <a:r>
              <a:rPr lang="en-US" sz="2400" dirty="0" err="1" smtClean="0">
                <a:solidFill>
                  <a:schemeClr val="bg1"/>
                </a:solidFill>
              </a:rPr>
              <a:t>mins</a:t>
            </a:r>
            <a:r>
              <a:rPr lang="en-US" sz="2400" dirty="0" smtClean="0">
                <a:solidFill>
                  <a:schemeClr val="bg1"/>
                </a:solidFill>
              </a:rPr>
              <a:t>.)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Does not enter work hours or clock times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" y="6366764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SOUTHERN CRESCENT TECHNICAL COLLEGE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E1D7-7BC0-455B-8180-A4AFDF49430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6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F09CA5F-36F1-4E4F-AED3-789505677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Sample Elapsed Time Sheet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3518FD0-75D9-4107-9D74-E41433E076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143000"/>
            <a:ext cx="8229600" cy="48006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SOUTHERN CRESCENT TECHNICAL COLLEGE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E1D7-7BC0-455B-8180-A4AFDF49430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67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Punch Timesheet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Reporting </a:t>
            </a:r>
            <a:r>
              <a:rPr lang="en-US" dirty="0">
                <a:solidFill>
                  <a:schemeClr val="bg1"/>
                </a:solidFill>
              </a:rPr>
              <a:t>W</a:t>
            </a:r>
            <a:r>
              <a:rPr lang="en-US" dirty="0" smtClean="0">
                <a:solidFill>
                  <a:schemeClr val="bg1"/>
                </a:solidFill>
              </a:rPr>
              <a:t>ork Hours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Used by all part-time employees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Enters all </a:t>
            </a:r>
            <a:r>
              <a:rPr lang="en-US" dirty="0" smtClean="0">
                <a:solidFill>
                  <a:schemeClr val="bg1"/>
                </a:solidFill>
              </a:rPr>
              <a:t>work hours or clock hours 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Non-Exempt (FLSA eligible)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Enters all compensatory time and leave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" y="6356350"/>
            <a:ext cx="2895600" cy="365125"/>
          </a:xfrm>
        </p:spPr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SOUTHERN CRESCENT TECHNICAL COLLEGE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E1D7-7BC0-455B-8180-A4AFDF49430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90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F09CA5F-36F1-4E4F-AED3-789505677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Sample Punch Time Sheet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1883513-4500-4F06-A904-F2FC234603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1836" y="1143000"/>
            <a:ext cx="8382000" cy="5072159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6200" y="6399309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SOUTHERN CRESCENT TECHNICAL COLLEGE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E1D7-7BC0-455B-8180-A4AFDF49430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63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B65BCEC4FAD04EA73FE67ABF6310AF" ma:contentTypeVersion="8" ma:contentTypeDescription="Create a new document." ma:contentTypeScope="" ma:versionID="4be3937c5b35ca6ab458363b5ba41a6e">
  <xsd:schema xmlns:xsd="http://www.w3.org/2001/XMLSchema" xmlns:xs="http://www.w3.org/2001/XMLSchema" xmlns:p="http://schemas.microsoft.com/office/2006/metadata/properties" xmlns:ns2="26977583-4495-4568-a817-c5fda63c71f3" targetNamespace="http://schemas.microsoft.com/office/2006/metadata/properties" ma:root="true" ma:fieldsID="1b32fa03912a294953b338d6681824f1" ns2:_="">
    <xsd:import namespace="26977583-4495-4568-a817-c5fda63c71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977583-4495-4568-a817-c5fda63c71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E498AB-6103-4818-BD20-0553C673C47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26977583-4495-4568-a817-c5fda63c71f3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A730388-92CE-42E5-A2CC-948D07CADC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877886-BA0C-4745-A7B7-A4872C5C5F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977583-4495-4568-a817-c5fda63c71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5332</TotalTime>
  <Words>1625</Words>
  <Application>Microsoft Office PowerPoint</Application>
  <PresentationFormat>On-screen Show (4:3)</PresentationFormat>
  <Paragraphs>340</Paragraphs>
  <Slides>41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Franklin Gothic Book</vt:lpstr>
      <vt:lpstr>Wingdings</vt:lpstr>
      <vt:lpstr>Office Theme</vt:lpstr>
      <vt:lpstr>Time &amp; Labor  EXEMPT/NON-EXEMPT LEVEL EMPLOYEES   Sharon K. Hill -  Director, Human Resources Beth Burns – Assistant Director, Human Resources</vt:lpstr>
      <vt:lpstr> What Will We Cover  </vt:lpstr>
      <vt:lpstr>TeamWorks Time &amp; Labor</vt:lpstr>
      <vt:lpstr>TeamWorks Time &amp; Labor</vt:lpstr>
      <vt:lpstr> Employee Self-Service </vt:lpstr>
      <vt:lpstr> Elapse Timesheet - Reporting Leave  </vt:lpstr>
      <vt:lpstr>Sample Elapsed Time Sheet</vt:lpstr>
      <vt:lpstr>Punch Timesheet  Reporting Work Hours</vt:lpstr>
      <vt:lpstr>Sample Punch Time Sheet</vt:lpstr>
      <vt:lpstr>How To Access My Timesheet</vt:lpstr>
      <vt:lpstr> Elapsed Time Sheet</vt:lpstr>
      <vt:lpstr>How To Access My Timesheet</vt:lpstr>
      <vt:lpstr> How to Enter Leave Taken Hours  </vt:lpstr>
      <vt:lpstr> Elapsed Time Sheet</vt:lpstr>
      <vt:lpstr>Entering Leave</vt:lpstr>
      <vt:lpstr>Adding a Row on Timesheet</vt:lpstr>
      <vt:lpstr>Leave Balances</vt:lpstr>
      <vt:lpstr>When Will Leave Taken Hours Be Reduced From My Balance? </vt:lpstr>
      <vt:lpstr>Leave / Comp Time Tab</vt:lpstr>
      <vt:lpstr>Leave / Comp Time Tab</vt:lpstr>
      <vt:lpstr>Example of Leave and  Comp Time Balances</vt:lpstr>
      <vt:lpstr> How To See Accrued Hours </vt:lpstr>
      <vt:lpstr>Holidays</vt:lpstr>
      <vt:lpstr>Earliest Change Date</vt:lpstr>
      <vt:lpstr>Exceptions Tab</vt:lpstr>
      <vt:lpstr>Exceptions Tab</vt:lpstr>
      <vt:lpstr>Exceptions Tab</vt:lpstr>
      <vt:lpstr>Payable Time Tab</vt:lpstr>
      <vt:lpstr>Corrections Needed on Timesheet</vt:lpstr>
      <vt:lpstr>Important Things to Remember </vt:lpstr>
      <vt:lpstr>Sample Punch Time Sheet</vt:lpstr>
      <vt:lpstr>How To Access My Timesheet</vt:lpstr>
      <vt:lpstr>ENTERING HOURS WORKED</vt:lpstr>
      <vt:lpstr>ENTERING HOURS WORKED</vt:lpstr>
      <vt:lpstr>Entering Hours – No lunch</vt:lpstr>
      <vt:lpstr> Entering Hours – No lunch</vt:lpstr>
      <vt:lpstr>Work Time for Multiple Sessions in a Single Day</vt:lpstr>
      <vt:lpstr>Work Time for Multiple Sessions in a Single Day</vt:lpstr>
      <vt:lpstr>Important Things to Remember </vt:lpstr>
      <vt:lpstr>Important Things to Remember 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Louis, Kelli</dc:creator>
  <cp:lastModifiedBy>Hill, Sharon</cp:lastModifiedBy>
  <cp:revision>173</cp:revision>
  <cp:lastPrinted>2019-02-28T20:04:07Z</cp:lastPrinted>
  <dcterms:created xsi:type="dcterms:W3CDTF">2013-10-16T18:37:17Z</dcterms:created>
  <dcterms:modified xsi:type="dcterms:W3CDTF">2021-05-03T17:53:46Z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0x010100DCB65BCEC4FAD04EA73FE67ABF6310AF</vt:lpwstr>
  </property>
  <property fmtid="{D5CDD505-2E9C-101B-9397-08002B2CF9AE}" pid="3" name="Order">
    <vt:r8>73200</vt:r8>
  </property>
  <property fmtid="{D5CDD505-2E9C-101B-9397-08002B2CF9AE}" pid="4" name="TaxCatchAll">
    <vt:lpwstr>22;#Communications|f93c9d5a-b326-4ec0-ae53-d6b7c599f369;#21;#Foundations/Institutional Advancement|5ddd07c0-ca52-4a7a-ba73-1b52f679d9a0</vt:lpwstr>
  </property>
  <property fmtid="{D5CDD505-2E9C-101B-9397-08002B2CF9AE}" pid="5" name="e93fbf708f784f2381b047fca77a13e5">
    <vt:lpwstr>Foundations/Institutional Advancement|5ddd07c0-ca52-4a7a-ba73-1b52f679d9a0</vt:lpwstr>
  </property>
  <property fmtid="{D5CDD505-2E9C-101B-9397-08002B2CF9AE}" pid="6" name="n2948325300e4b0e8f18b5053a5af953">
    <vt:lpwstr>Communications|f93c9d5a-b326-4ec0-ae53-d6b7c599f369</vt:lpwstr>
  </property>
  <property fmtid="{D5CDD505-2E9C-101B-9397-08002B2CF9AE}" pid="7" name="GTC Department">
    <vt:lpwstr>22;#Communications|f93c9d5a-b326-4ec0-ae53-d6b7c599f369</vt:lpwstr>
  </property>
  <property fmtid="{D5CDD505-2E9C-101B-9397-08002B2CF9AE}" pid="8" name="GTC Division">
    <vt:lpwstr>21;#Foundations/Institutional Advancement|5ddd07c0-ca52-4a7a-ba73-1b52f679d9a0</vt:lpwstr>
  </property>
</Properties>
</file>