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10-AA88-4A2D-9EA0-59B2BD21A3C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507F-E186-4426-B4D4-D95F565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10-AA88-4A2D-9EA0-59B2BD21A3C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507F-E186-4426-B4D4-D95F565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0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10-AA88-4A2D-9EA0-59B2BD21A3C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507F-E186-4426-B4D4-D95F565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9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10-AA88-4A2D-9EA0-59B2BD21A3C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507F-E186-4426-B4D4-D95F565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7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10-AA88-4A2D-9EA0-59B2BD21A3C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507F-E186-4426-B4D4-D95F565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4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10-AA88-4A2D-9EA0-59B2BD21A3C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507F-E186-4426-B4D4-D95F565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6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10-AA88-4A2D-9EA0-59B2BD21A3C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507F-E186-4426-B4D4-D95F565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9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10-AA88-4A2D-9EA0-59B2BD21A3C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507F-E186-4426-B4D4-D95F565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4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10-AA88-4A2D-9EA0-59B2BD21A3C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507F-E186-4426-B4D4-D95F565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3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10-AA88-4A2D-9EA0-59B2BD21A3C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507F-E186-4426-B4D4-D95F565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6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10-AA88-4A2D-9EA0-59B2BD21A3C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507F-E186-4426-B4D4-D95F565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0310-AA88-4A2D-9EA0-59B2BD21A3C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F507F-E186-4426-B4D4-D95F565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SOG@travelinc.com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sa.gov/travel/plan-book/per-diem-rates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mployeeID@sog.ga.gov" TargetMode="External"/><Relationship Id="rId2" Type="http://schemas.openxmlformats.org/officeDocument/2006/relationships/hyperlink" Target="http://www.concursolution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mailto:00123456@sog.g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047D-2F87-40E7-9A6C-71DA735E7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Concur Users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8B271-98A2-44E3-8F70-8E2C7F2A6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**Getting Started**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54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AF195B-0E22-4FC1-BD2C-189932D6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/>
              <a:t>Reset 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2CC5C-2F23-40E0-8A1C-3FFA1BD9D6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Enter ID and click Next</a:t>
            </a:r>
          </a:p>
          <a:p>
            <a:r>
              <a:rPr lang="en-US" dirty="0"/>
              <a:t>Select SAP Concur Password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5889B6-8B52-4B9E-A72B-DB8F4D87D3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If signing in for the first time, click “Forgot Password” </a:t>
            </a:r>
          </a:p>
          <a:p>
            <a:r>
              <a:rPr lang="en-US" dirty="0"/>
              <a:t>Reset password using the emailed link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8FC999-8FF9-43B0-8BEF-E52EF432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0" y="3204644"/>
            <a:ext cx="4029637" cy="179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303492-28EA-48D0-9C2C-E5EB5FC5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987" y="3699595"/>
            <a:ext cx="3848637" cy="2124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54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9119-6282-4504-BB1F-F65650EF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/>
              <a:t>Profile Set-Up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367C7-D674-40B0-834E-AB5D51529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en-US" dirty="0"/>
              <a:t>Click on the Profile picture in the upper right corner</a:t>
            </a:r>
          </a:p>
          <a:p>
            <a:r>
              <a:rPr lang="en-US" dirty="0"/>
              <a:t>Choose Profile Settings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0F20FF-E582-4E55-B3CE-50AF300F7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12858" cy="4351338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Enter you Personal, Company, and Contact information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1A81B-48A8-4BB9-8730-6A1F8345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05" y="3429000"/>
            <a:ext cx="3858163" cy="1924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82B368-82D7-4D72-89E8-6159ACE80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290" y="2934843"/>
            <a:ext cx="5388677" cy="21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6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C37A1-7D38-4A20-9EDF-E1D3B742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/>
              <a:t>Personal Car Mileage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A525-DEE5-40F5-BA2B-7443A9F08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062" y="1825625"/>
            <a:ext cx="5608738" cy="4351338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Click on Personal Car from Profile Settings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879FC-8171-4A0C-83D3-1C74EF591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8737" cy="4351338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Select New</a:t>
            </a:r>
          </a:p>
          <a:p>
            <a:r>
              <a:rPr lang="en-US" dirty="0"/>
              <a:t>Enter Personal Car-Tier 1 in Vehicle ID field</a:t>
            </a:r>
          </a:p>
          <a:p>
            <a:r>
              <a:rPr lang="en-US" dirty="0"/>
              <a:t>Select Car-Tier 1 from Vehicle Type</a:t>
            </a:r>
          </a:p>
          <a:p>
            <a:r>
              <a:rPr lang="en-US" dirty="0"/>
              <a:t>Click Save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9D323-E000-43A2-AFD8-3C35660EF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35" y="2970208"/>
            <a:ext cx="5491992" cy="2323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9C37F-1400-4C29-A9CE-FFE48B45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522" y="4605556"/>
            <a:ext cx="5328070" cy="11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1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28CB-7434-4E3D-859E-A1A0882D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AE1F6-24EA-4D8E-8D71-BF67F5897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524" y="1825625"/>
            <a:ext cx="5697276" cy="435133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Repeat steps to add Personal car-Tier 2</a:t>
            </a:r>
          </a:p>
          <a:p>
            <a:r>
              <a:rPr lang="en-US" dirty="0"/>
              <a:t>Click to make Tier 2 a </a:t>
            </a:r>
            <a:r>
              <a:rPr lang="en-US" b="1" dirty="0"/>
              <a:t>Preferred Car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84BF1-E06F-45E4-ACA3-08BF74D8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97276" cy="435133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You will now have access to both Tier 1 and Tier 2 Personal Car Mileage reimbursement rates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7BA8D-F75A-4DA2-9DB1-6117DADEA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"/>
          <a:stretch/>
        </p:blipFill>
        <p:spPr>
          <a:xfrm>
            <a:off x="457922" y="3481547"/>
            <a:ext cx="5499402" cy="2057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57AF4-1251-4D42-9247-2F24F561D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598" y="3601704"/>
            <a:ext cx="5426480" cy="17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3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BCEC88-A5AE-4F17-9321-44C47A13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/>
              <a:t>Using a Personal Automobile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DFA95-3161-4C95-B3CE-01AC89E8C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453"/>
            <a:ext cx="10515600" cy="499442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Reimbursements for business use of a personally-owned vehicle is calculated per business-use mile, from point of departure to point of arrival, including any way-points and deducting actual commute mileage, as applicable.</a:t>
            </a:r>
          </a:p>
          <a:p>
            <a:r>
              <a:rPr lang="en-US" sz="2400" dirty="0">
                <a:latin typeface="+mj-lt"/>
              </a:rPr>
              <a:t>Reimbursement rates are set by the State:</a:t>
            </a:r>
          </a:p>
          <a:p>
            <a:pPr lvl="1"/>
            <a:r>
              <a:rPr lang="en-US" b="1" dirty="0">
                <a:latin typeface="+mj-lt"/>
              </a:rPr>
              <a:t>Tier I reimbursement </a:t>
            </a:r>
            <a:r>
              <a:rPr lang="en-US" dirty="0">
                <a:latin typeface="+mj-lt"/>
              </a:rPr>
              <a:t>- When a college vehicle is requested but unavailable. 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Must submit Vehicle Reservation Form online prior to travel and submit email from Facilities &amp; Operations declining the request as an attachment to expense report.  Access Vehicle Reservation </a:t>
            </a:r>
            <a:r>
              <a:rPr lang="en-US">
                <a:solidFill>
                  <a:srgbClr val="FF0000"/>
                </a:solidFill>
                <a:latin typeface="+mj-lt"/>
              </a:rPr>
              <a:t>Form at NATC-Employees-Forms.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Tier II reimbursement </a:t>
            </a:r>
            <a:r>
              <a:rPr lang="en-US" dirty="0">
                <a:latin typeface="+mj-lt"/>
              </a:rPr>
              <a:t>- When a college vehicle is available, but a personal vehicle is used.</a:t>
            </a:r>
          </a:p>
          <a:p>
            <a:pPr lvl="1"/>
            <a:r>
              <a:rPr lang="en-US" u="sng" dirty="0">
                <a:latin typeface="+mj-lt"/>
              </a:rPr>
              <a:t>Current rates for calendar year 2024:</a:t>
            </a:r>
          </a:p>
          <a:p>
            <a:pPr lvl="4"/>
            <a:r>
              <a:rPr lang="en-US" sz="2000" b="1" dirty="0">
                <a:latin typeface="+mj-lt"/>
              </a:rPr>
              <a:t>TIER 1 Automobile:  $0.67/mile</a:t>
            </a:r>
          </a:p>
          <a:p>
            <a:pPr lvl="4"/>
            <a:r>
              <a:rPr lang="en-US" sz="2000" b="1" dirty="0">
                <a:latin typeface="+mj-lt"/>
              </a:rPr>
              <a:t>TIER 2 Automobile:  $0.21/mile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35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0339-4DD0-4225-9EDD-070701A5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849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Lodging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06F84-61D1-4BB2-8301-FFAE51C89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5502"/>
            <a:ext cx="5181600" cy="4641461"/>
          </a:xfrm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Lodging should be booked through Concur unless the hotel has reserved rooms at a group rate for a specific event.  Book through the hotel to receive the group rate, but put a comment in your expense report explaining why Concur was not used.</a:t>
            </a:r>
          </a:p>
          <a:p>
            <a:r>
              <a:rPr lang="en-US" dirty="0"/>
              <a:t>Lodging is an out-of-pocket expense that is reimbursed after submitting an Expense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1A424C-9602-48F2-AB71-919B067992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4497" y="1496259"/>
            <a:ext cx="3733005" cy="4680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630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18E-843E-40E0-8D46-FB05BA0B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/>
              <a:t>Flights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F4125-6025-46FD-AE6B-874B477BC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9561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Flights are billed to the College</a:t>
            </a:r>
          </a:p>
          <a:p>
            <a:r>
              <a:rPr lang="en-US" dirty="0"/>
              <a:t>No out-of-pocket expense</a:t>
            </a:r>
          </a:p>
          <a:p>
            <a:r>
              <a:rPr lang="en-US" dirty="0"/>
              <a:t>Book through Concur or call our travel agent, Travel Inc, to book </a:t>
            </a:r>
          </a:p>
          <a:p>
            <a:r>
              <a:rPr lang="en-US" dirty="0"/>
              <a:t>770-291-5190 or 877-548-2996</a:t>
            </a:r>
          </a:p>
          <a:p>
            <a:r>
              <a:rPr lang="en-US" dirty="0"/>
              <a:t>Email – </a:t>
            </a:r>
            <a:r>
              <a:rPr lang="en-US" dirty="0">
                <a:hlinkClick r:id="rId2"/>
              </a:rPr>
              <a:t>SOG@travelinc.com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92FD10-8804-434B-952F-4DEE1BFA5A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65534" y="1713982"/>
            <a:ext cx="2617365" cy="4907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27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9794-6C76-425E-8E5E-EE3DCFA4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/>
              <a:t>Meals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DE488-C06D-4423-AB38-BB540A498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Meals are paid as a Per Diem for overnight travel</a:t>
            </a:r>
          </a:p>
          <a:p>
            <a:r>
              <a:rPr lang="en-US" dirty="0"/>
              <a:t>In-State meal per diem is $50 per day: B=$13/L=$14/D=$23,</a:t>
            </a:r>
          </a:p>
          <a:p>
            <a:r>
              <a:rPr lang="en-US" dirty="0"/>
              <a:t>Provided meals are not reimbursable</a:t>
            </a:r>
          </a:p>
          <a:p>
            <a:r>
              <a:rPr lang="en-US" dirty="0"/>
              <a:t>Meals for travel days (first and last days of trip) are calculated at 75% of the daily per diem, less rates for provided meals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815F9-CB8F-42E3-BD93-108D3E9EA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0167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Out-of-State meal Per Diems are calculated based on trip destination</a:t>
            </a:r>
          </a:p>
          <a:p>
            <a:r>
              <a:rPr lang="en-US" dirty="0">
                <a:hlinkClick r:id="rId2"/>
              </a:rPr>
              <a:t>www.gsa.gov/travel/plan-book/per-diem-rates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FABE0-D710-46F6-B915-60D5F92ED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568" y="4039845"/>
            <a:ext cx="2795978" cy="24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71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012BB-9228-47B2-A839-5B9CC161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/>
              <a:t>News Across the Crescent Travel &amp; Concur Section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2BA08B-B14F-4F29-8FD3-63879B43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Statewide Travel Policy</a:t>
            </a:r>
          </a:p>
          <a:p>
            <a:r>
              <a:rPr lang="en-US" dirty="0"/>
              <a:t>Sales tax exemption form</a:t>
            </a:r>
          </a:p>
          <a:p>
            <a:r>
              <a:rPr lang="en-US" dirty="0"/>
              <a:t>GA Hotel tax exemption form</a:t>
            </a:r>
          </a:p>
          <a:p>
            <a:r>
              <a:rPr lang="en-US" dirty="0"/>
              <a:t>Out-of-State Travel Authorization</a:t>
            </a:r>
          </a:p>
          <a:p>
            <a:r>
              <a:rPr lang="en-US" dirty="0"/>
              <a:t>How-to documents</a:t>
            </a:r>
          </a:p>
          <a:p>
            <a:r>
              <a:rPr lang="en-US" dirty="0"/>
              <a:t>Training videos</a:t>
            </a:r>
          </a:p>
          <a:p>
            <a:r>
              <a:rPr lang="en-US" dirty="0"/>
              <a:t>SCTC contact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95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2FDAA-EFBE-4C3A-AFF6-CD57C5B9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36FDF-6920-4659-9786-E73502C5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967"/>
            <a:ext cx="10515600" cy="4322996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/>
              <a:t>Questions??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5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5FAFEB-83EB-4691-AF78-C824BA9F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259B6-C0E5-4DB0-8650-9572E05AC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343"/>
            <a:ext cx="10515600" cy="54746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Access ESS and Employee Expense Reimbursements</a:t>
            </a:r>
          </a:p>
          <a:p>
            <a:r>
              <a:rPr lang="en-US" dirty="0"/>
              <a:t>Change Employee Expense Reimbursement Information</a:t>
            </a:r>
          </a:p>
          <a:p>
            <a:r>
              <a:rPr lang="en-US" dirty="0"/>
              <a:t>Log into Concur</a:t>
            </a:r>
          </a:p>
          <a:p>
            <a:r>
              <a:rPr lang="en-US" dirty="0"/>
              <a:t>Reset Password</a:t>
            </a:r>
          </a:p>
          <a:p>
            <a:r>
              <a:rPr lang="en-US" dirty="0"/>
              <a:t>Profile Set-up</a:t>
            </a:r>
          </a:p>
          <a:p>
            <a:r>
              <a:rPr lang="en-US" dirty="0"/>
              <a:t>Personal Car Mileage</a:t>
            </a:r>
          </a:p>
          <a:p>
            <a:r>
              <a:rPr lang="en-US" dirty="0"/>
              <a:t>Using a Personal Automobile</a:t>
            </a:r>
          </a:p>
          <a:p>
            <a:r>
              <a:rPr lang="en-US" dirty="0"/>
              <a:t>Lodging</a:t>
            </a:r>
          </a:p>
          <a:p>
            <a:r>
              <a:rPr lang="en-US" dirty="0"/>
              <a:t>Flights</a:t>
            </a:r>
          </a:p>
          <a:p>
            <a:r>
              <a:rPr lang="en-US" dirty="0"/>
              <a:t>Meals</a:t>
            </a:r>
          </a:p>
          <a:p>
            <a:r>
              <a:rPr lang="en-US" dirty="0"/>
              <a:t>News Across the Crescent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2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3836E4-135F-4C6E-9AD8-A2587B80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/>
              <a:t>Access ESS and Employee Expense Reimbursements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E78A87-B4E4-41D6-8322-3F413F7296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3780" y="1825625"/>
            <a:ext cx="4477120" cy="3903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56EB43-FFD4-4B24-9BD8-DF9F75A78D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703775"/>
            <a:ext cx="5558775" cy="214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82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20A7E-0005-4833-A111-CE0F9A098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72" y="1354458"/>
            <a:ext cx="5505745" cy="3230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E0D77-C815-402A-B25D-9033D789A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00" y="1354458"/>
            <a:ext cx="5284732" cy="399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0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31391-23FB-459C-9DDE-9F4E2C029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490" y="225322"/>
            <a:ext cx="5727005" cy="6407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55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0308-6867-448A-ABBD-B2C817D23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30A2A6-F86C-4F45-BF19-1BFB29DDC7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2672" y="704675"/>
            <a:ext cx="5310231" cy="4759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488357-11DD-443B-9BD2-260D13BEA5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704676"/>
            <a:ext cx="5463266" cy="4759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65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94C0-776A-4DA4-B97A-10E8D053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6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CB9562-225B-4EE6-8ACE-C7FBE663E7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5614" y="2525086"/>
            <a:ext cx="5534186" cy="2775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5D50E5-F802-4F21-A136-1FD75C287D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2488720"/>
            <a:ext cx="5534185" cy="2843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95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03EAD-7E27-47F1-8139-1CE9D7B21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/>
              <a:t>To change Employee Expense Reimbursement contact information: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34CEE5-600D-4FFA-94F2-4345372B59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22415"/>
            <a:ext cx="5181600" cy="3245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70500D-21CF-4369-ACA8-56DC521511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89526"/>
            <a:ext cx="5181600" cy="3178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50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EE1B-324D-48EA-B9E5-0DE137BE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Log into Concur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88E99-007E-4813-AC1D-FB0AC4A1E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4776" cy="4351338"/>
          </a:xfrm>
        </p:spPr>
        <p:txBody>
          <a:bodyPr/>
          <a:lstStyle/>
          <a:p>
            <a:r>
              <a:rPr lang="en-US" dirty="0"/>
              <a:t>Website:  </a:t>
            </a:r>
            <a:r>
              <a:rPr lang="en-US" dirty="0">
                <a:hlinkClick r:id="rId2"/>
              </a:rPr>
              <a:t>www.concursolutions.com</a:t>
            </a:r>
            <a:endParaRPr lang="en-US" dirty="0"/>
          </a:p>
          <a:p>
            <a:r>
              <a:rPr lang="en-US" dirty="0"/>
              <a:t>Your login ID is your </a:t>
            </a:r>
            <a:r>
              <a:rPr lang="en-US" dirty="0">
                <a:hlinkClick r:id="rId3"/>
              </a:rPr>
              <a:t>employeeID@sog.ga.gov</a:t>
            </a:r>
            <a:r>
              <a:rPr lang="en-US" dirty="0"/>
              <a:t>  (</a:t>
            </a:r>
            <a:r>
              <a:rPr lang="en-US" dirty="0">
                <a:hlinkClick r:id="rId4"/>
              </a:rPr>
              <a:t>00123456@sog.ga.gov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D6C67-D539-491E-AAF9-05B165CB6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390" y="2905230"/>
            <a:ext cx="3375219" cy="35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2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547</Words>
  <Application>Microsoft Macintosh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New Concur Users</vt:lpstr>
      <vt:lpstr>PowerPoint Presentation</vt:lpstr>
      <vt:lpstr>Access ESS and Employee Expense Reimbursements</vt:lpstr>
      <vt:lpstr>PowerPoint Presentation</vt:lpstr>
      <vt:lpstr>PowerPoint Presentation</vt:lpstr>
      <vt:lpstr>PowerPoint Presentation</vt:lpstr>
      <vt:lpstr>PowerPoint Presentation</vt:lpstr>
      <vt:lpstr>To change Employee Expense Reimbursement contact information:</vt:lpstr>
      <vt:lpstr>Log into Concur</vt:lpstr>
      <vt:lpstr>Reset Password</vt:lpstr>
      <vt:lpstr>Profile Set-Up</vt:lpstr>
      <vt:lpstr>Personal Car Mileage</vt:lpstr>
      <vt:lpstr>PowerPoint Presentation</vt:lpstr>
      <vt:lpstr>Using a Personal Automobile</vt:lpstr>
      <vt:lpstr>Lodging</vt:lpstr>
      <vt:lpstr>Flights</vt:lpstr>
      <vt:lpstr>Meals</vt:lpstr>
      <vt:lpstr>News Across the Crescent Travel &amp; Concur Section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Concur Users</dc:title>
  <dc:creator>Cobb, Becky</dc:creator>
  <cp:lastModifiedBy>Shiver, Michael</cp:lastModifiedBy>
  <cp:revision>28</cp:revision>
  <dcterms:created xsi:type="dcterms:W3CDTF">2024-02-15T00:47:11Z</dcterms:created>
  <dcterms:modified xsi:type="dcterms:W3CDTF">2024-03-28T19:46:05Z</dcterms:modified>
</cp:coreProperties>
</file>