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91" r:id="rId11"/>
    <p:sldId id="265" r:id="rId12"/>
    <p:sldId id="264" r:id="rId13"/>
    <p:sldId id="266" r:id="rId14"/>
    <p:sldId id="292" r:id="rId15"/>
    <p:sldId id="293" r:id="rId16"/>
    <p:sldId id="294" r:id="rId17"/>
    <p:sldId id="268" r:id="rId18"/>
    <p:sldId id="295" r:id="rId19"/>
    <p:sldId id="267" r:id="rId20"/>
    <p:sldId id="274" r:id="rId21"/>
    <p:sldId id="271" r:id="rId22"/>
    <p:sldId id="273" r:id="rId23"/>
    <p:sldId id="275" r:id="rId24"/>
    <p:sldId id="285" r:id="rId25"/>
    <p:sldId id="284" r:id="rId26"/>
    <p:sldId id="286" r:id="rId27"/>
    <p:sldId id="287" r:id="rId28"/>
    <p:sldId id="281" r:id="rId29"/>
    <p:sldId id="277" r:id="rId30"/>
    <p:sldId id="279" r:id="rId31"/>
    <p:sldId id="282" r:id="rId32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l, Sharon" initials="HS" lastIdx="0" clrIdx="0">
    <p:extLst>
      <p:ext uri="{19B8F6BF-5375-455C-9EA6-DF929625EA0E}">
        <p15:presenceInfo xmlns:p15="http://schemas.microsoft.com/office/powerpoint/2012/main" userId="S-1-5-21-2790932591-188835590-2152480225-24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64538FE-A3FB-4DC2-8BDA-3C2AB07B315D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9A2E03A-B8CE-47B7-803A-8B1704D96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338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D3695E3-101A-4C35-91FC-D44145C54C8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9EE89C5-F1F2-4EBE-9DBA-EB61CCCB7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4762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DE62-4EBE-4C63-A88B-0EA2B456DBA7}" type="datetime1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32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C17B-BC2C-4B3E-BA47-799A609F36AB}" type="datetime1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7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3D70-318A-468A-90BE-134CBCD3E171}" type="datetime1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7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D04F-6F69-4EE3-9C8D-CA9AF93CD023}" type="datetime1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3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31D9-21EB-4069-952B-1C39EEA892DD}" type="datetime1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0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FF30-51D9-4093-882A-205005450520}" type="datetime1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6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867A-5AF4-4383-BCD1-0C3BA279DC73}" type="datetime1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6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C21A-7FC0-41E1-8196-40DBA6E6B490}" type="datetime1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6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9484-ECA6-4B57-B647-40EFA84DC742}" type="datetime1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5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E904-CAD0-4FA7-AE71-47C03CB08033}" type="datetime1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01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61B3-C599-4BBE-A206-42F97235E28B}" type="datetime1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6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FA953-AEA7-4856-AB31-2155DABA3A4F}" type="datetime1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B4B78-4456-4EE1-8B9F-212F357D4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1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6800" y="1635369"/>
            <a:ext cx="3218688" cy="186221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 Performance Management</a:t>
            </a:r>
            <a:endParaRPr lang="en-US" sz="4400" b="1" dirty="0"/>
          </a:p>
        </p:txBody>
      </p:sp>
      <p:pic>
        <p:nvPicPr>
          <p:cNvPr id="4" name="Picture 3" descr="The Inefficiency of &lt;strong&gt;Performance&lt;/strong&gt; Reviews (and how to stop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320040"/>
            <a:ext cx="8362188" cy="6355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777" y="5266063"/>
            <a:ext cx="2910711" cy="12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77" y="1463040"/>
            <a:ext cx="3325882" cy="79288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Performance Rating- Evaluation Competencies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Year 11: March 20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6" y="2749296"/>
            <a:ext cx="2623814" cy="2623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39312" y="475488"/>
            <a:ext cx="83301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COLLEGE-WIDE COMPETENCY</a:t>
            </a:r>
          </a:p>
          <a:p>
            <a:pPr algn="ctr"/>
            <a:endParaRPr lang="en-US" sz="1400" b="1" dirty="0"/>
          </a:p>
          <a:p>
            <a:pPr algn="ctr"/>
            <a:r>
              <a:rPr lang="en-US" sz="2400" b="1" dirty="0" smtClean="0"/>
              <a:t>ORGANIZATIONAL COMMITMENT</a:t>
            </a:r>
          </a:p>
          <a:p>
            <a:pPr algn="ctr"/>
            <a:endParaRPr lang="en-US" sz="1600" b="1" dirty="0" smtClean="0"/>
          </a:p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WHAT IS ORGANIZATIONAL COMMITMENT?</a:t>
            </a:r>
          </a:p>
          <a:p>
            <a:pPr algn="ctr"/>
            <a:r>
              <a:rPr lang="en-US" sz="2400" dirty="0" smtClean="0"/>
              <a:t>An employee's </a:t>
            </a:r>
            <a:r>
              <a:rPr lang="en-US" sz="2400" dirty="0"/>
              <a:t>commitment to an establishment and </a:t>
            </a:r>
            <a:r>
              <a:rPr lang="en-US" sz="2400" i="1" dirty="0"/>
              <a:t>desire</a:t>
            </a:r>
            <a:r>
              <a:rPr lang="en-US" sz="2400" dirty="0"/>
              <a:t> to continue to be a part of it</a:t>
            </a:r>
            <a:r>
              <a:rPr lang="en-US" sz="2400" dirty="0" smtClean="0"/>
              <a:t>. It determines how an employee</a:t>
            </a:r>
            <a:endParaRPr lang="en-US" sz="2400" dirty="0"/>
          </a:p>
          <a:p>
            <a:pPr algn="ctr"/>
            <a:r>
              <a:rPr lang="en-US" sz="2400" i="1" dirty="0" smtClean="0"/>
              <a:t>feels </a:t>
            </a:r>
            <a:r>
              <a:rPr lang="en-US" sz="2400" i="1" dirty="0"/>
              <a:t>about their jobs </a:t>
            </a:r>
            <a:r>
              <a:rPr lang="en-US" sz="2400" dirty="0"/>
              <a:t>so </a:t>
            </a:r>
            <a:r>
              <a:rPr lang="en-US" sz="2400" dirty="0" smtClean="0"/>
              <a:t>he/she </a:t>
            </a:r>
            <a:r>
              <a:rPr lang="en-US" sz="2400" dirty="0"/>
              <a:t>would become more committed to </a:t>
            </a:r>
            <a:r>
              <a:rPr lang="en-US" sz="2400" dirty="0" smtClean="0"/>
              <a:t>the organization.  </a:t>
            </a:r>
          </a:p>
          <a:p>
            <a:pPr algn="ctr"/>
            <a:r>
              <a:rPr lang="en-US" sz="2400" dirty="0" smtClean="0"/>
              <a:t>Organizational </a:t>
            </a:r>
            <a:r>
              <a:rPr lang="en-US" sz="2400" dirty="0"/>
              <a:t>commitment predicts work variables such as turnover, organizational citizenship behavior, and job performance. Some of the factors such as </a:t>
            </a:r>
            <a:r>
              <a:rPr lang="en-US" sz="2400" dirty="0" smtClean="0"/>
              <a:t>job </a:t>
            </a:r>
            <a:r>
              <a:rPr lang="en-US" sz="2400" dirty="0"/>
              <a:t>stress, empowerment, job insecurity and employability, and distribution of leadership have been shown to be connected to a worker's sense of organizational commitment.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680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6800" y="307656"/>
            <a:ext cx="3218688" cy="1939785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atin typeface="Franklin Gothic Book" panose="020B0503020102020204" pitchFamily="34" charset="0"/>
              </a:rPr>
              <a:t> Performance Management</a:t>
            </a:r>
            <a:endParaRPr lang="en-US" sz="4400" b="1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" descr="The Inefficiency of &lt;strong&gt;Performance&lt;/strong&gt; Reviews (and how to stop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320040"/>
            <a:ext cx="8362188" cy="6355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54" y="5279833"/>
            <a:ext cx="2712017" cy="112096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686800" y="2619363"/>
            <a:ext cx="3323844" cy="16441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Performance</a:t>
            </a:r>
          </a:p>
          <a:p>
            <a:r>
              <a:rPr lang="en-US" sz="4400" dirty="0" smtClean="0"/>
              <a:t>Evaluation </a:t>
            </a:r>
          </a:p>
          <a:p>
            <a:r>
              <a:rPr lang="en-US" sz="4400" dirty="0" smtClean="0"/>
              <a:t>Factors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307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353" y="145670"/>
            <a:ext cx="5328199" cy="45783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Employee Performance Factors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dirty="0" smtClean="0"/>
              <a:t>OFFICE OF HUMAN RESOURCES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603504"/>
            <a:ext cx="10515600" cy="575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25" y="154237"/>
            <a:ext cx="4937062" cy="89236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Performance Evaluation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Form</a:t>
            </a:r>
            <a:br>
              <a:rPr lang="en-US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Job Performance Factors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6440" y="1655139"/>
            <a:ext cx="6155106" cy="354779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270" y="341523"/>
            <a:ext cx="4595755" cy="5527465"/>
          </a:xfrm>
        </p:spPr>
        <p:txBody>
          <a:bodyPr/>
          <a:lstStyle/>
          <a:p>
            <a:r>
              <a:rPr lang="en-US" sz="2800" dirty="0" smtClean="0"/>
              <a:t>Supervisors must utilize the following criteria: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Factors should cascade down from manager’s performance factors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Must </a:t>
            </a:r>
            <a:r>
              <a:rPr lang="en-US" sz="2000" dirty="0"/>
              <a:t>include employee’s job </a:t>
            </a:r>
            <a:r>
              <a:rPr lang="en-US" sz="2000" dirty="0" smtClean="0"/>
              <a:t>functions as they relate to the manager’s performance factors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Job functions must </a:t>
            </a:r>
            <a:r>
              <a:rPr lang="en-US" sz="2000" dirty="0"/>
              <a:t>be included on employee’s job description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Must be measurable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Must be realistic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Must use good descriptors when identifying performance factors</a:t>
            </a:r>
            <a:endParaRPr lang="en-US" sz="2000" dirty="0"/>
          </a:p>
        </p:txBody>
      </p:sp>
      <p:pic>
        <p:nvPicPr>
          <p:cNvPr id="6" name="Picture 5" descr="Article: Creative ways of keeping &lt;strong&gt;performance&lt;/strong&gt; review aliv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91" y="5202936"/>
            <a:ext cx="3281154" cy="129110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6800" y="307656"/>
            <a:ext cx="3218688" cy="1939785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atin typeface="Franklin Gothic Book" panose="020B0503020102020204" pitchFamily="34" charset="0"/>
              </a:rPr>
              <a:t> Performance Management</a:t>
            </a:r>
            <a:endParaRPr lang="en-US" sz="4400" b="1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" descr="The Inefficiency of &lt;strong&gt;Performance&lt;/strong&gt; Reviews (and how to stop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320040"/>
            <a:ext cx="8362188" cy="6355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54" y="5279833"/>
            <a:ext cx="2712017" cy="112096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686800" y="2619363"/>
            <a:ext cx="3323844" cy="16441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Performance</a:t>
            </a:r>
          </a:p>
          <a:p>
            <a:r>
              <a:rPr lang="en-US" sz="4400" dirty="0" smtClean="0"/>
              <a:t>Evaluation </a:t>
            </a:r>
          </a:p>
          <a:p>
            <a:r>
              <a:rPr lang="en-US" sz="4400" dirty="0" smtClean="0"/>
              <a:t>Form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91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15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648" y="365125"/>
            <a:ext cx="11311128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38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856976" cy="58118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94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768" y="365125"/>
            <a:ext cx="7495032" cy="1107059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Performance Evaluation Form</a:t>
            </a:r>
            <a:br>
              <a:rPr lang="en-US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College-wide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Performance Factors</a:t>
            </a:r>
            <a:endParaRPr lang="en-US" dirty="0"/>
          </a:p>
        </p:txBody>
      </p:sp>
      <p:pic>
        <p:nvPicPr>
          <p:cNvPr id="4" name="Picture 3" descr="Can rights organizations use low-burden self-reflection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1737360"/>
            <a:ext cx="3831336" cy="409651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822" y="1587626"/>
            <a:ext cx="6098858" cy="424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6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Performance Evaluation Form</a:t>
            </a:r>
            <a:br>
              <a:rPr lang="en-US" sz="4000" dirty="0" smtClean="0">
                <a:latin typeface="+mn-lt"/>
              </a:rPr>
            </a:br>
            <a:r>
              <a:rPr lang="en-US" sz="4000" dirty="0" smtClean="0">
                <a:latin typeface="+mn-lt"/>
              </a:rPr>
              <a:t>Job Performance Factors</a:t>
            </a:r>
            <a:endParaRPr lang="en-US" sz="4000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2304288"/>
            <a:ext cx="5123688" cy="3785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306" y="1572590"/>
            <a:ext cx="3834716" cy="409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40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601" y="430650"/>
            <a:ext cx="6694029" cy="93643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Performance Evaluation </a:t>
            </a:r>
            <a:r>
              <a:rPr lang="en-US" sz="4000" dirty="0" smtClean="0">
                <a:solidFill>
                  <a:prstClr val="black"/>
                </a:solidFill>
                <a:latin typeface="Calibri" panose="020F0502020204030204"/>
              </a:rPr>
              <a:t>Form Individual Performance Factors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5232" y="2024846"/>
            <a:ext cx="6144768" cy="351641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491" y="535094"/>
            <a:ext cx="4899109" cy="238184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Ratings in this section may not always warrant a “5” rating which is  “Outstanding”.</a:t>
            </a:r>
          </a:p>
          <a:p>
            <a:r>
              <a:rPr lang="en-US" sz="3600" dirty="0" smtClean="0"/>
              <a:t>Why?  </a:t>
            </a:r>
            <a:endParaRPr lang="en-US" sz="3600" dirty="0"/>
          </a:p>
        </p:txBody>
      </p:sp>
      <p:pic>
        <p:nvPicPr>
          <p:cNvPr id="6" name="Picture 5" descr="Article: Creative ways of keeping &lt;strong&gt;performance&lt;/strong&gt; review aliv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7" y="3855904"/>
            <a:ext cx="4175393" cy="2823551"/>
          </a:xfrm>
          <a:prstGeom prst="rect">
            <a:avLst/>
          </a:prstGeom>
        </p:spPr>
      </p:pic>
      <p:pic>
        <p:nvPicPr>
          <p:cNvPr id="3" name="Picture 2" descr="301 Moved Permanentl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13" y="2512393"/>
            <a:ext cx="3178874" cy="1343511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5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6800" y="307657"/>
            <a:ext cx="3218688" cy="1987488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 Performance Management</a:t>
            </a:r>
            <a:endParaRPr lang="en-US" sz="4400" b="1" dirty="0"/>
          </a:p>
        </p:txBody>
      </p:sp>
      <p:pic>
        <p:nvPicPr>
          <p:cNvPr id="4" name="Picture 3" descr="The Inefficiency of &lt;strong&gt;Performance&lt;/strong&gt; Reviews (and how to stop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320040"/>
            <a:ext cx="8362188" cy="6355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777" y="5266063"/>
            <a:ext cx="2910711" cy="120584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840788" y="2590609"/>
            <a:ext cx="3218688" cy="1987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Beth Burns</a:t>
            </a:r>
          </a:p>
          <a:p>
            <a:r>
              <a:rPr lang="en-US" sz="3600" b="1" dirty="0" smtClean="0"/>
              <a:t>Assistant </a:t>
            </a:r>
            <a:r>
              <a:rPr lang="en-US" sz="3200" b="1" dirty="0" smtClean="0"/>
              <a:t>Director </a:t>
            </a:r>
            <a:r>
              <a:rPr lang="en-US" sz="3200" b="1" dirty="0" smtClean="0"/>
              <a:t>of Human Resources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489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25" y="182175"/>
            <a:ext cx="5166672" cy="47548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Performance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Evaluation Form</a:t>
            </a:r>
            <a:endParaRPr lang="en-US" sz="2400" dirty="0"/>
          </a:p>
        </p:txBody>
      </p:sp>
      <p:sp>
        <p:nvSpPr>
          <p:cNvPr id="8" name="Down Arrow 7"/>
          <p:cNvSpPr/>
          <p:nvPr/>
        </p:nvSpPr>
        <p:spPr>
          <a:xfrm rot="19838668">
            <a:off x="6254426" y="3096372"/>
            <a:ext cx="193215" cy="5640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25169" y="3267447"/>
            <a:ext cx="987552" cy="6854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50792" y="6615366"/>
            <a:ext cx="4114800" cy="192659"/>
          </a:xfrm>
        </p:spPr>
        <p:txBody>
          <a:bodyPr/>
          <a:lstStyle/>
          <a:p>
            <a:r>
              <a:rPr lang="en-US" dirty="0" smtClean="0"/>
              <a:t>OFFICE OF HUMAN RESOURCES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954674" y="6442900"/>
            <a:ext cx="2743200" cy="365125"/>
          </a:xfrm>
        </p:spPr>
        <p:txBody>
          <a:bodyPr/>
          <a:lstStyle/>
          <a:p>
            <a:fld id="{3F5B4B78-4456-4EE1-8B9F-212F357D44A1}" type="slidenum">
              <a:rPr lang="en-US" smtClean="0"/>
              <a:t>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682" y="463076"/>
            <a:ext cx="6945820" cy="521534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945208" y="2614312"/>
            <a:ext cx="1005840" cy="9418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904" y="1280160"/>
            <a:ext cx="37490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 comments are required if a rating score of 3 is </a:t>
            </a:r>
            <a:r>
              <a:rPr lang="en-US" sz="2400" dirty="0" smtClean="0"/>
              <a:t>given</a:t>
            </a:r>
          </a:p>
          <a:p>
            <a:endParaRPr lang="en-US" sz="2400" dirty="0"/>
          </a:p>
          <a:p>
            <a:r>
              <a:rPr lang="en-US" sz="2400" dirty="0" smtClean="0"/>
              <a:t>Comments </a:t>
            </a:r>
            <a:r>
              <a:rPr lang="en-US" sz="2400" b="1" u="sng" dirty="0" smtClean="0"/>
              <a:t>must</a:t>
            </a:r>
            <a:r>
              <a:rPr lang="en-US" sz="2400" dirty="0" smtClean="0"/>
              <a:t> be included if an employee is given a 4 or 5 rating score</a:t>
            </a:r>
          </a:p>
          <a:p>
            <a:endParaRPr lang="en-US" sz="2400" dirty="0"/>
          </a:p>
          <a:p>
            <a:r>
              <a:rPr lang="en-US" sz="2400" dirty="0" smtClean="0"/>
              <a:t>Give specific examples of what the employee did to warrant a rating score above a 3</a:t>
            </a:r>
          </a:p>
          <a:p>
            <a:endParaRPr lang="en-US" sz="2400" dirty="0"/>
          </a:p>
          <a:p>
            <a:r>
              <a:rPr lang="en-US" sz="2400" dirty="0" smtClean="0"/>
              <a:t>Utilize the employee’s name in the comments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96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949"/>
            <a:ext cx="10515600" cy="43040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Performance Evaluation Form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160" y="333299"/>
            <a:ext cx="6693408" cy="622706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528816"/>
            <a:ext cx="4114800" cy="192659"/>
          </a:xfrm>
        </p:spPr>
        <p:txBody>
          <a:bodyPr/>
          <a:lstStyle/>
          <a:p>
            <a:r>
              <a:rPr lang="en-US" dirty="0" smtClean="0"/>
              <a:t>OFFICE OF HUMAN RESOURCES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51976" y="6442582"/>
            <a:ext cx="2743200" cy="365125"/>
          </a:xfrm>
        </p:spPr>
        <p:txBody>
          <a:bodyPr/>
          <a:lstStyle/>
          <a:p>
            <a:fld id="{3F5B4B78-4456-4EE1-8B9F-212F357D44A1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5948" y="1261872"/>
            <a:ext cx="3877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 sure the reviewing supervisor has reviewed the performance evaluation form prior to having the performance discussion with the employee</a:t>
            </a:r>
          </a:p>
          <a:p>
            <a:endParaRPr lang="en-US" dirty="0"/>
          </a:p>
          <a:p>
            <a:r>
              <a:rPr lang="en-US" dirty="0" smtClean="0"/>
              <a:t>Make sure the Evaluation Form is signed by the following prior to submitting it to Human Resources: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Employee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Supervisor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Reviewing Supervisor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90416" y="6089904"/>
            <a:ext cx="502158" cy="1965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23004" y="5650992"/>
            <a:ext cx="385572" cy="1965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59580" y="5266944"/>
            <a:ext cx="384810" cy="2080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56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056" y="146558"/>
            <a:ext cx="10515600" cy="43954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Performance Evaluation Form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025" y="586104"/>
            <a:ext cx="9381744" cy="5979287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5266944" y="3027107"/>
            <a:ext cx="937296" cy="32874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Click F9</a:t>
            </a:r>
            <a:endParaRPr lang="en-US" sz="1600" dirty="0"/>
          </a:p>
        </p:txBody>
      </p:sp>
      <p:sp>
        <p:nvSpPr>
          <p:cNvPr id="12" name="Left Arrow 11"/>
          <p:cNvSpPr/>
          <p:nvPr/>
        </p:nvSpPr>
        <p:spPr>
          <a:xfrm>
            <a:off x="6537187" y="2537155"/>
            <a:ext cx="1152915" cy="332805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Click F9</a:t>
            </a:r>
            <a:endParaRPr lang="en-US" sz="1600" dirty="0"/>
          </a:p>
        </p:txBody>
      </p:sp>
      <p:sp>
        <p:nvSpPr>
          <p:cNvPr id="14" name="Left Arrow 13"/>
          <p:cNvSpPr/>
          <p:nvPr/>
        </p:nvSpPr>
        <p:spPr>
          <a:xfrm>
            <a:off x="6564620" y="1381409"/>
            <a:ext cx="1098051" cy="283464"/>
          </a:xfrm>
          <a:prstGeom prst="leftArrow">
            <a:avLst>
              <a:gd name="adj1" fmla="val 55086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Click F9</a:t>
            </a:r>
            <a:endParaRPr lang="en-US" sz="16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029456" y="6521577"/>
            <a:ext cx="4114800" cy="365125"/>
          </a:xfrm>
        </p:spPr>
        <p:txBody>
          <a:bodyPr/>
          <a:lstStyle/>
          <a:p>
            <a:r>
              <a:rPr lang="en-US" dirty="0" smtClean="0"/>
              <a:t>OFFICE OF HUMAN RESOURCES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5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127381"/>
            <a:ext cx="10515600" cy="5675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Performance Evaluation Form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605346"/>
            <a:ext cx="9772650" cy="603237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150864" y="1781682"/>
            <a:ext cx="4631161" cy="832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582909" y="2552944"/>
            <a:ext cx="997467" cy="307934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Click F9</a:t>
            </a:r>
            <a:endParaRPr lang="en-US" sz="1400" dirty="0"/>
          </a:p>
        </p:txBody>
      </p:sp>
      <p:sp>
        <p:nvSpPr>
          <p:cNvPr id="8" name="Right Arrow 7"/>
          <p:cNvSpPr/>
          <p:nvPr/>
        </p:nvSpPr>
        <p:spPr>
          <a:xfrm>
            <a:off x="5458968" y="3091751"/>
            <a:ext cx="864144" cy="26409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Click F9</a:t>
            </a:r>
            <a:endParaRPr lang="en-US" sz="14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72508" y="6548121"/>
            <a:ext cx="4114800" cy="365125"/>
          </a:xfrm>
        </p:spPr>
        <p:txBody>
          <a:bodyPr/>
          <a:lstStyle/>
          <a:p>
            <a:r>
              <a:rPr lang="en-US" dirty="0" smtClean="0"/>
              <a:t>OFFICE OF HUMAN RESOURCES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6800" y="307656"/>
            <a:ext cx="3218688" cy="1939785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atin typeface="Franklin Gothic Book" panose="020B0503020102020204" pitchFamily="34" charset="0"/>
              </a:rPr>
              <a:t/>
            </a:r>
            <a:br>
              <a:rPr lang="en-US" sz="4400" b="1" dirty="0" smtClean="0">
                <a:latin typeface="Franklin Gothic Book" panose="020B0503020102020204" pitchFamily="34" charset="0"/>
              </a:rPr>
            </a:br>
            <a:r>
              <a:rPr lang="en-US" sz="4400" b="1" dirty="0" smtClean="0">
                <a:latin typeface="Franklin Gothic Book" panose="020B0503020102020204" pitchFamily="34" charset="0"/>
              </a:rPr>
              <a:t>Performance Management</a:t>
            </a:r>
            <a:endParaRPr lang="en-US" sz="4400" b="1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" descr="The Inefficiency of &lt;strong&gt;Performance&lt;/strong&gt; Reviews (and how to stop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320040"/>
            <a:ext cx="8362188" cy="6355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54" y="5279833"/>
            <a:ext cx="2712017" cy="112096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686800" y="2619363"/>
            <a:ext cx="3323844" cy="16441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Due Dates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566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150"/>
            <a:ext cx="10515600" cy="113449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Performance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Management </a:t>
            </a:r>
            <a:br>
              <a:rPr lang="en-US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Procedure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7368" y="1499616"/>
            <a:ext cx="54742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Employees should have a performance plan in place within </a:t>
            </a:r>
            <a:r>
              <a:rPr lang="en-US" sz="2000" dirty="0">
                <a:solidFill>
                  <a:srgbClr val="FF0000"/>
                </a:solidFill>
              </a:rPr>
              <a:t>45 calendar days </a:t>
            </a:r>
            <a:r>
              <a:rPr lang="en-US" sz="2000" dirty="0"/>
              <a:t>of the employee being placed in </a:t>
            </a:r>
            <a:r>
              <a:rPr lang="en-US" sz="2000" b="1" dirty="0"/>
              <a:t>a new job </a:t>
            </a:r>
            <a:r>
              <a:rPr lang="en-US" sz="2000" dirty="0"/>
              <a:t>or the beginning of a </a:t>
            </a:r>
            <a:r>
              <a:rPr lang="en-US" sz="2000" b="1" dirty="0"/>
              <a:t>new performance period</a:t>
            </a:r>
            <a:r>
              <a:rPr lang="en-US" sz="2000" dirty="0" smtClean="0"/>
              <a:t>. Performance Factors are </a:t>
            </a:r>
            <a:r>
              <a:rPr lang="en-US" sz="2000" dirty="0" smtClean="0">
                <a:solidFill>
                  <a:srgbClr val="FF0000"/>
                </a:solidFill>
              </a:rPr>
              <a:t>due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November 30</a:t>
            </a:r>
            <a:r>
              <a:rPr lang="en-US" sz="2000" baseline="30000" dirty="0" smtClean="0">
                <a:solidFill>
                  <a:srgbClr val="FF0000"/>
                </a:solidFill>
              </a:rPr>
              <a:t>th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At least once during the performance period, supervisors are to conduct and document </a:t>
            </a:r>
            <a:r>
              <a:rPr lang="en-US" sz="2000" dirty="0" smtClean="0"/>
              <a:t>a </a:t>
            </a:r>
            <a:r>
              <a:rPr lang="en-US" sz="2000" b="1" dirty="0" smtClean="0"/>
              <a:t>mid-year </a:t>
            </a:r>
            <a:r>
              <a:rPr lang="en-US" sz="2000" b="1" dirty="0"/>
              <a:t>evaluation</a:t>
            </a:r>
            <a:r>
              <a:rPr lang="en-US" sz="2000" dirty="0"/>
              <a:t>. </a:t>
            </a:r>
            <a:r>
              <a:rPr lang="en-US" sz="2000" dirty="0" smtClean="0"/>
              <a:t>Mid Year evaluations </a:t>
            </a:r>
            <a:r>
              <a:rPr lang="en-US" sz="2000" dirty="0"/>
              <a:t>are </a:t>
            </a:r>
            <a:r>
              <a:rPr lang="en-US" sz="2000" dirty="0">
                <a:solidFill>
                  <a:srgbClr val="FF0000"/>
                </a:solidFill>
              </a:rPr>
              <a:t>due January </a:t>
            </a:r>
            <a:r>
              <a:rPr lang="en-US" sz="2000" dirty="0" smtClean="0">
                <a:solidFill>
                  <a:srgbClr val="FF0000"/>
                </a:solidFill>
              </a:rPr>
              <a:t>30</a:t>
            </a:r>
            <a:r>
              <a:rPr lang="en-US" sz="2000" baseline="30000" dirty="0" smtClean="0">
                <a:solidFill>
                  <a:srgbClr val="FF0000"/>
                </a:solidFill>
              </a:rPr>
              <a:t>th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Annual Performance Evaluation forms </a:t>
            </a:r>
            <a:r>
              <a:rPr lang="en-US" sz="2000" b="1" dirty="0"/>
              <a:t>must be acknowledged and signed </a:t>
            </a:r>
            <a:r>
              <a:rPr lang="en-US" sz="2000" dirty="0"/>
              <a:t>by the employee immediate </a:t>
            </a:r>
            <a:r>
              <a:rPr lang="en-US" sz="2000" dirty="0" smtClean="0"/>
              <a:t>supervisor and the reviewing supervisor. Annual Evaluations are </a:t>
            </a:r>
            <a:r>
              <a:rPr lang="en-US" sz="2000" dirty="0" smtClean="0">
                <a:solidFill>
                  <a:srgbClr val="FF0000"/>
                </a:solidFill>
              </a:rPr>
              <a:t>due July 30</a:t>
            </a:r>
            <a:r>
              <a:rPr lang="en-US" sz="2000" baseline="30000" dirty="0" smtClean="0">
                <a:solidFill>
                  <a:srgbClr val="FF0000"/>
                </a:solidFill>
              </a:rPr>
              <a:t>th</a:t>
            </a:r>
            <a:r>
              <a:rPr lang="en-US" sz="2000" dirty="0" smtClean="0"/>
              <a:t>.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8" name="Picture 7" descr="Double Blind Review auf dem Prüfstand: Ein Fallbeispiel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115567"/>
            <a:ext cx="4142232" cy="493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75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6800" y="307656"/>
            <a:ext cx="3218688" cy="1939785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atin typeface="Franklin Gothic Book" panose="020B0503020102020204" pitchFamily="34" charset="0"/>
              </a:rPr>
              <a:t> Performance Management</a:t>
            </a:r>
            <a:endParaRPr lang="en-US" sz="4400" b="1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" descr="The Inefficiency of &lt;strong&gt;Performance&lt;/strong&gt; Reviews (and how to stop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320040"/>
            <a:ext cx="8362188" cy="6355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54" y="5279833"/>
            <a:ext cx="2712017" cy="112096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686800" y="2619362"/>
            <a:ext cx="3323844" cy="19983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 smtClean="0"/>
          </a:p>
          <a:p>
            <a:endParaRPr lang="en-US" sz="4400" dirty="0"/>
          </a:p>
          <a:p>
            <a:r>
              <a:rPr lang="en-US" sz="7300" dirty="0" smtClean="0"/>
              <a:t>Performance</a:t>
            </a:r>
          </a:p>
          <a:p>
            <a:r>
              <a:rPr lang="en-US" sz="7300" dirty="0" smtClean="0"/>
              <a:t>Improvement Plan 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420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240280"/>
            <a:ext cx="3538728" cy="207568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Performance Evaluation Form </a:t>
            </a:r>
            <a:br>
              <a:rPr lang="en-US" sz="20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Performance Improvement Plan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3904" y="82296"/>
            <a:ext cx="8065008" cy="627405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80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6800" y="307656"/>
            <a:ext cx="3218688" cy="1939785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atin typeface="Franklin Gothic Book" panose="020B0503020102020204" pitchFamily="34" charset="0"/>
              </a:rPr>
              <a:t> Performance Management</a:t>
            </a:r>
            <a:endParaRPr lang="en-US" sz="4400" b="1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" descr="The Inefficiency of &lt;strong&gt;Performance&lt;/strong&gt; Reviews (and how to stop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320040"/>
            <a:ext cx="8362188" cy="6355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54" y="5279833"/>
            <a:ext cx="2712017" cy="112096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686800" y="2619363"/>
            <a:ext cx="3323844" cy="16441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Performance</a:t>
            </a:r>
          </a:p>
          <a:p>
            <a:r>
              <a:rPr lang="en-US" sz="4400" dirty="0" smtClean="0"/>
              <a:t>Management </a:t>
            </a:r>
          </a:p>
          <a:p>
            <a:r>
              <a:rPr lang="en-US" sz="4400" dirty="0" smtClean="0"/>
              <a:t>Procedure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463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744" y="427482"/>
            <a:ext cx="5806439" cy="5715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Performance Management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065" y="713232"/>
            <a:ext cx="4095495" cy="465429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6782" y="1299083"/>
            <a:ext cx="5920105" cy="5422392"/>
          </a:xfrm>
        </p:spPr>
        <p:txBody>
          <a:bodyPr>
            <a:noAutofit/>
          </a:bodyPr>
          <a:lstStyle/>
          <a:p>
            <a:r>
              <a:rPr lang="en-US" b="1" dirty="0" smtClean="0"/>
              <a:t>SUPERVISORS WILL PROVIDE EMPLOYEES WITH THE FOLLOWING</a:t>
            </a:r>
            <a:r>
              <a:rPr lang="en-US" b="1" dirty="0"/>
              <a:t> FOR EACH PERFORMANCE </a:t>
            </a:r>
            <a:r>
              <a:rPr lang="en-US" b="1" dirty="0" smtClean="0"/>
              <a:t>PERIOD: </a:t>
            </a:r>
          </a:p>
          <a:p>
            <a:endParaRPr lang="en-US" b="1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800" dirty="0" smtClean="0"/>
              <a:t>performance plan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800" dirty="0" smtClean="0"/>
              <a:t>ongoing </a:t>
            </a:r>
            <a:r>
              <a:rPr lang="en-US" sz="1800" dirty="0"/>
              <a:t>feedback </a:t>
            </a:r>
            <a:endParaRPr lang="en-US" sz="1800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800" dirty="0" smtClean="0"/>
              <a:t>interim evaluation 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800" dirty="0"/>
              <a:t>a</a:t>
            </a:r>
            <a:r>
              <a:rPr lang="en-US" sz="1800" dirty="0" smtClean="0"/>
              <a:t>nnual performance evaluation</a:t>
            </a:r>
            <a:endParaRPr lang="en-US" sz="1800" dirty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Southern Crescent Technical College has a </a:t>
            </a:r>
            <a:r>
              <a:rPr lang="en-US" dirty="0"/>
              <a:t>fixed </a:t>
            </a:r>
            <a:r>
              <a:rPr lang="en-US" dirty="0" smtClean="0"/>
              <a:t>12-month performance period for the purpose of evaluating </a:t>
            </a:r>
            <a:r>
              <a:rPr lang="en-US" dirty="0"/>
              <a:t>employees as described in </a:t>
            </a:r>
            <a:r>
              <a:rPr lang="en-US" dirty="0" smtClean="0"/>
              <a:t>this procedure (July 1 - </a:t>
            </a:r>
            <a:r>
              <a:rPr lang="en-US" dirty="0"/>
              <a:t>June </a:t>
            </a:r>
            <a:r>
              <a:rPr lang="en-US" dirty="0" smtClean="0"/>
              <a:t>30).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Evaluations </a:t>
            </a:r>
            <a:r>
              <a:rPr lang="en-US" dirty="0"/>
              <a:t>are required for all full-time and part-time </a:t>
            </a:r>
            <a:r>
              <a:rPr lang="en-US" dirty="0" smtClean="0"/>
              <a:t>salaried/hourly </a:t>
            </a:r>
            <a:r>
              <a:rPr lang="en-US" dirty="0"/>
              <a:t>employees</a:t>
            </a:r>
            <a:r>
              <a:rPr lang="en-US" dirty="0" smtClean="0"/>
              <a:t>. </a:t>
            </a:r>
            <a:r>
              <a:rPr lang="en-US" b="1" dirty="0" smtClean="0"/>
              <a:t>Annual evaluations </a:t>
            </a:r>
            <a:r>
              <a:rPr lang="en-US" dirty="0" smtClean="0">
                <a:solidFill>
                  <a:srgbClr val="FF0000"/>
                </a:solidFill>
              </a:rPr>
              <a:t>are due July 30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Employees who </a:t>
            </a:r>
            <a:r>
              <a:rPr lang="en-US" dirty="0"/>
              <a:t>began employment less than three months before the end </a:t>
            </a:r>
            <a:r>
              <a:rPr lang="en-US" dirty="0" smtClean="0"/>
              <a:t>the performance </a:t>
            </a:r>
            <a:r>
              <a:rPr lang="en-US" dirty="0"/>
              <a:t>period </a:t>
            </a:r>
            <a:r>
              <a:rPr lang="en-US" dirty="0" smtClean="0"/>
              <a:t>are exempt </a:t>
            </a:r>
            <a:r>
              <a:rPr lang="en-US" dirty="0"/>
              <a:t>from the performance evaluation process.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Evaluations </a:t>
            </a:r>
            <a:r>
              <a:rPr lang="en-US" dirty="0"/>
              <a:t>will be conducted using a five-point rating </a:t>
            </a:r>
            <a:r>
              <a:rPr lang="en-US" dirty="0" smtClean="0"/>
              <a:t>scale.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9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94" y="104660"/>
            <a:ext cx="3932237" cy="8920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Performance Management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872" y="1322024"/>
            <a:ext cx="4608576" cy="5321147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solidFill>
                  <a:srgbClr val="5A5B5B"/>
                </a:solidFill>
                <a:effectLst/>
                <a:latin typeface="Franklin Gothic Book" panose="020B0503020102020204" pitchFamily="34" charset="0"/>
              </a:rPr>
              <a:t>Performance Management </a:t>
            </a:r>
            <a:r>
              <a:rPr lang="en-US" sz="2000" b="0" i="0" dirty="0" smtClean="0">
                <a:solidFill>
                  <a:srgbClr val="5A5B5B"/>
                </a:solidFill>
                <a:effectLst/>
                <a:latin typeface="Franklin Gothic Book" panose="020B0503020102020204" pitchFamily="34" charset="0"/>
              </a:rPr>
              <a:t>processes are designed to focus on communication, engagement and performance improvement.</a:t>
            </a:r>
          </a:p>
          <a:p>
            <a:r>
              <a:rPr lang="en-US" sz="2000" b="1" i="1" dirty="0" smtClean="0">
                <a:solidFill>
                  <a:srgbClr val="3C3C3C"/>
                </a:solidFill>
                <a:effectLst/>
                <a:latin typeface="Franklin Gothic Book" panose="020B0503020102020204" pitchFamily="34" charset="0"/>
              </a:rPr>
              <a:t>Performance Management </a:t>
            </a:r>
            <a:r>
              <a:rPr lang="en-US" sz="2000" b="0" i="0" dirty="0" smtClean="0">
                <a:solidFill>
                  <a:srgbClr val="3C3C3C"/>
                </a:solidFill>
                <a:effectLst/>
                <a:latin typeface="Franklin Gothic Book" panose="020B0503020102020204" pitchFamily="34" charset="0"/>
              </a:rPr>
              <a:t>is an ongoing process where employees and managers engage and collaborate to achieve desired business goals.</a:t>
            </a:r>
          </a:p>
          <a:p>
            <a:r>
              <a:rPr lang="en-US" sz="2000" b="0" i="0" dirty="0" smtClean="0">
                <a:solidFill>
                  <a:srgbClr val="3C3C3C"/>
                </a:solidFill>
                <a:effectLst/>
                <a:latin typeface="Franklin Gothic Book" panose="020B0503020102020204" pitchFamily="34" charset="0"/>
              </a:rPr>
              <a:t>Together with managers, employees establish clear expectations, goals, and responsibilities. </a:t>
            </a:r>
          </a:p>
          <a:p>
            <a:r>
              <a:rPr lang="en-US" sz="2000" b="0" i="0" dirty="0" smtClean="0">
                <a:solidFill>
                  <a:srgbClr val="3C3C3C"/>
                </a:solidFill>
                <a:effectLst/>
                <a:latin typeface="Franklin Gothic Book" panose="020B0503020102020204" pitchFamily="34" charset="0"/>
              </a:rPr>
              <a:t>Employees work to meet expectations through ongoing feedback and coaching from their manager.</a:t>
            </a:r>
            <a:endParaRPr lang="en-US" sz="2000" dirty="0">
              <a:latin typeface="Franklin Gothic Book" panose="020B0503020102020204" pitchFamily="34" charset="0"/>
            </a:endParaRPr>
          </a:p>
        </p:txBody>
      </p:sp>
      <p:pic>
        <p:nvPicPr>
          <p:cNvPr id="7" name="Picture 6" descr="What is Cross-Cultural Business &lt;strong&gt;Management&lt;/strong&gt; | Inlos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1322024"/>
            <a:ext cx="6409945" cy="451184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0448" y="141732"/>
            <a:ext cx="5806439" cy="5715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Franklin Gothic Book" panose="020B0503020102020204" pitchFamily="34" charset="0"/>
              </a:rPr>
              <a:t>Performance </a:t>
            </a:r>
            <a:r>
              <a:rPr lang="en-US" b="1" dirty="0">
                <a:latin typeface="Franklin Gothic Book" panose="020B0503020102020204" pitchFamily="34" charset="0"/>
              </a:rPr>
              <a:t>Management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344" y="713232"/>
            <a:ext cx="4416551" cy="483717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74487" y="914400"/>
            <a:ext cx="5920105" cy="5422392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Employees should have a performance plan in place within 45 calendar days of </a:t>
            </a:r>
            <a:r>
              <a:rPr lang="en-US" dirty="0" smtClean="0"/>
              <a:t>the employee </a:t>
            </a:r>
            <a:r>
              <a:rPr lang="en-US" dirty="0"/>
              <a:t>being placed in a new job or the beginning of a new performance period.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A </a:t>
            </a:r>
            <a:r>
              <a:rPr lang="en-US" dirty="0"/>
              <a:t>performance plan </a:t>
            </a:r>
            <a:r>
              <a:rPr lang="en-US" b="1" dirty="0"/>
              <a:t>may be modified </a:t>
            </a:r>
            <a:r>
              <a:rPr lang="en-US" dirty="0"/>
              <a:t>at any point during the performance period </a:t>
            </a:r>
            <a:r>
              <a:rPr lang="en-US" dirty="0" smtClean="0"/>
              <a:t>and must </a:t>
            </a:r>
            <a:r>
              <a:rPr lang="en-US" dirty="0"/>
              <a:t>be modified when new responsibilities or expectations are added.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Employees must </a:t>
            </a:r>
            <a:r>
              <a:rPr lang="en-US" dirty="0"/>
              <a:t>be informed of any substantive changes within 15 calendar days of </a:t>
            </a:r>
            <a:r>
              <a:rPr lang="en-US" dirty="0" smtClean="0"/>
              <a:t>the modification</a:t>
            </a:r>
            <a:r>
              <a:rPr lang="en-U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Employees </a:t>
            </a:r>
            <a:r>
              <a:rPr lang="en-US" b="1" dirty="0"/>
              <a:t>may request </a:t>
            </a:r>
            <a:r>
              <a:rPr lang="en-US" b="1" dirty="0" smtClean="0"/>
              <a:t>a review </a:t>
            </a:r>
            <a:r>
              <a:rPr lang="en-US" dirty="0"/>
              <a:t>of their performance plans if they </a:t>
            </a:r>
            <a:r>
              <a:rPr lang="en-US" dirty="0" smtClean="0"/>
              <a:t>consider </a:t>
            </a:r>
            <a:r>
              <a:rPr lang="en-US" dirty="0"/>
              <a:t>the expectations to be </a:t>
            </a:r>
            <a:r>
              <a:rPr lang="en-US" dirty="0" smtClean="0"/>
              <a:t>non-job related or </a:t>
            </a:r>
            <a:r>
              <a:rPr lang="en-US" dirty="0"/>
              <a:t>unachievable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At least once during the performance period, supervisors are to conduct </a:t>
            </a:r>
            <a:r>
              <a:rPr lang="en-US" dirty="0" smtClean="0"/>
              <a:t>and document </a:t>
            </a:r>
            <a:r>
              <a:rPr lang="en-US" dirty="0"/>
              <a:t>an </a:t>
            </a:r>
            <a:r>
              <a:rPr lang="en-US" b="1" dirty="0" smtClean="0"/>
              <a:t>interim evaluation</a:t>
            </a:r>
            <a:r>
              <a:rPr lang="en-US" dirty="0" smtClean="0"/>
              <a:t>. Interim evaluations are </a:t>
            </a:r>
            <a:r>
              <a:rPr lang="en-US" dirty="0" smtClean="0">
                <a:solidFill>
                  <a:srgbClr val="FF0000"/>
                </a:solidFill>
              </a:rPr>
              <a:t>due January 30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Performance evaluations </a:t>
            </a:r>
            <a:r>
              <a:rPr lang="en-US" b="1" dirty="0"/>
              <a:t>must be acknowledged and signed </a:t>
            </a:r>
            <a:r>
              <a:rPr lang="en-US" dirty="0"/>
              <a:t>by the employee </a:t>
            </a:r>
            <a:r>
              <a:rPr lang="en-US" dirty="0" smtClean="0"/>
              <a:t>and the </a:t>
            </a:r>
            <a:r>
              <a:rPr lang="en-US" dirty="0"/>
              <a:t>immediate supervisor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Employees </a:t>
            </a:r>
            <a:r>
              <a:rPr lang="en-US" b="1" dirty="0"/>
              <a:t>may request </a:t>
            </a:r>
            <a:r>
              <a:rPr lang="en-US" b="1" dirty="0" smtClean="0"/>
              <a:t>a review </a:t>
            </a:r>
            <a:r>
              <a:rPr lang="en-US" dirty="0"/>
              <a:t>of their annual performance evaluation if the overall summary rating </a:t>
            </a:r>
            <a:r>
              <a:rPr lang="en-US" dirty="0" smtClean="0"/>
              <a:t>is “unsatisfactory” </a:t>
            </a:r>
            <a:r>
              <a:rPr lang="en-US" dirty="0"/>
              <a:t>or its equivalent, and they disagree with such rating.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9015" y="6318345"/>
            <a:ext cx="4114800" cy="365125"/>
          </a:xfrm>
        </p:spPr>
        <p:txBody>
          <a:bodyPr/>
          <a:lstStyle/>
          <a:p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OFFICE OF HUMAN RESOURCES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7663815" y="62998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E87650E-1A4E-4C80-B884-E3F9BC62F712}" type="slidenum">
              <a:rPr lang="en-US" sz="1100" smtClean="0">
                <a:solidFill>
                  <a:schemeClr val="accent1">
                    <a:lumMod val="50000"/>
                  </a:schemeClr>
                </a:solidFill>
              </a:rPr>
              <a:t>30</a:t>
            </a:fld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721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6800" y="307656"/>
            <a:ext cx="3218688" cy="1939785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atin typeface="Franklin Gothic Book" panose="020B0503020102020204" pitchFamily="34" charset="0"/>
              </a:rPr>
              <a:t> Performance Management</a:t>
            </a:r>
            <a:endParaRPr lang="en-US" sz="4400" b="1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" descr="The Inefficiency of &lt;strong&gt;Performance&lt;/strong&gt; Reviews (and how to stop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320040"/>
            <a:ext cx="8362188" cy="6355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54" y="5279833"/>
            <a:ext cx="2712017" cy="112096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686800" y="2619363"/>
            <a:ext cx="3323844" cy="16441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Performance</a:t>
            </a:r>
          </a:p>
          <a:p>
            <a:r>
              <a:rPr lang="en-US" sz="4400" dirty="0" smtClean="0"/>
              <a:t>Management</a:t>
            </a:r>
          </a:p>
          <a:p>
            <a:r>
              <a:rPr lang="en-US" sz="4400" dirty="0" smtClean="0"/>
              <a:t>Timeline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30084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6800" y="307656"/>
            <a:ext cx="3218688" cy="1939785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atin typeface="Franklin Gothic Book" panose="020B0503020102020204" pitchFamily="34" charset="0"/>
              </a:rPr>
              <a:t/>
            </a:r>
            <a:br>
              <a:rPr lang="en-US" sz="4400" b="1" dirty="0" smtClean="0">
                <a:latin typeface="Franklin Gothic Book" panose="020B0503020102020204" pitchFamily="34" charset="0"/>
              </a:rPr>
            </a:br>
            <a:r>
              <a:rPr lang="en-US" sz="4400" b="1" dirty="0" smtClean="0">
                <a:latin typeface="Franklin Gothic Book" panose="020B0503020102020204" pitchFamily="34" charset="0"/>
              </a:rPr>
              <a:t>Performance Management</a:t>
            </a:r>
            <a:endParaRPr lang="en-US" sz="4400" b="1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" descr="The Inefficiency of &lt;strong&gt;Performance&lt;/strong&gt; Reviews (and how to stop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320040"/>
            <a:ext cx="8362188" cy="6355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54" y="5279833"/>
            <a:ext cx="2712017" cy="112096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686800" y="2619363"/>
            <a:ext cx="3323844" cy="16441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Performance</a:t>
            </a:r>
          </a:p>
          <a:p>
            <a:r>
              <a:rPr lang="en-US" sz="4400" dirty="0" smtClean="0"/>
              <a:t>Rating </a:t>
            </a:r>
          </a:p>
          <a:p>
            <a:r>
              <a:rPr lang="en-US" sz="3500" dirty="0" smtClean="0"/>
              <a:t>Scale - Definitions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4286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72" y="457201"/>
            <a:ext cx="4529654" cy="1041094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41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1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41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1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41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1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41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1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41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Performance Rating </a:t>
            </a:r>
            <a:r>
              <a:rPr lang="en-US" sz="41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1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Scale - Definitions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6652" y="146305"/>
            <a:ext cx="7285348" cy="621004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2372" y="1134737"/>
            <a:ext cx="4529654" cy="558673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THE RATING SCALE OFFERS:</a:t>
            </a:r>
            <a:endParaRPr lang="en-US" b="1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high degree of structure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several points ranging from “unsatisfactory" to “outstanding"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method to appraise an employee's job performance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i="0" dirty="0" smtClean="0">
                <a:solidFill>
                  <a:srgbClr val="000000"/>
                </a:solidFill>
                <a:effectLst/>
                <a:latin typeface="Arial,Geneva,Helvetica"/>
              </a:rPr>
              <a:t>same basic appraisal process and rating criteria, with the same range of responses.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i="0" dirty="0" smtClean="0">
                <a:solidFill>
                  <a:srgbClr val="000000"/>
                </a:solidFill>
                <a:effectLst/>
                <a:latin typeface="Arial,Geneva,Helvetica"/>
              </a:rPr>
              <a:t>equality in treatment for all employees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i="0" dirty="0" smtClean="0">
                <a:solidFill>
                  <a:srgbClr val="000000"/>
                </a:solidFill>
                <a:effectLst/>
                <a:latin typeface="Arial,Geneva,Helvetica"/>
              </a:rPr>
              <a:t>standard measures of performance across  the organization</a:t>
            </a:r>
            <a:endParaRPr lang="en-US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i="0" dirty="0" smtClean="0">
                <a:solidFill>
                  <a:srgbClr val="000000"/>
                </a:solidFill>
                <a:effectLst/>
                <a:latin typeface="Arial,Geneva,Helvetica"/>
              </a:rPr>
              <a:t>easy of use and easily understood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0" i="0" dirty="0" smtClean="0">
              <a:solidFill>
                <a:srgbClr val="000000"/>
              </a:solidFill>
              <a:effectLst/>
              <a:latin typeface="Arial,Geneva,Helvetica"/>
            </a:endParaRPr>
          </a:p>
          <a:p>
            <a:pPr algn="ctr"/>
            <a:r>
              <a:rPr lang="en-US" b="0" i="0" dirty="0" smtClean="0">
                <a:solidFill>
                  <a:srgbClr val="000000"/>
                </a:solidFill>
                <a:effectLst/>
                <a:latin typeface="Arial,Geneva,Helvetica"/>
              </a:rPr>
              <a:t> A</a:t>
            </a:r>
            <a:r>
              <a:rPr lang="en-US" dirty="0" smtClean="0">
                <a:solidFill>
                  <a:srgbClr val="000000"/>
                </a:solidFill>
                <a:latin typeface="Arial,Geneva,Helvetica"/>
              </a:rPr>
              <a:t>llows the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,Geneva,Helvetic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,Geneva,Helvetica"/>
              </a:rPr>
              <a:t>manager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,Geneva,Helvetica"/>
              </a:rPr>
              <a:t> and employee to have an appreciation for the simple and efficient logic of the scale. </a:t>
            </a:r>
          </a:p>
          <a:p>
            <a:pPr algn="ctr"/>
            <a:r>
              <a:rPr lang="en-US" b="0" i="0" dirty="0" smtClean="0">
                <a:solidFill>
                  <a:srgbClr val="000000"/>
                </a:solidFill>
                <a:effectLst/>
                <a:latin typeface="Arial,Geneva,Helvetica"/>
              </a:rPr>
              <a:t>The result is widespread acceptance and popularity for this approach.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Arial,Geneva,Helvetica"/>
              </a:rPr>
              <a:t/>
            </a:r>
            <a:br>
              <a:rPr lang="en-US" b="1" i="0" dirty="0" smtClean="0">
                <a:solidFill>
                  <a:srgbClr val="000000"/>
                </a:solidFill>
                <a:effectLst/>
                <a:latin typeface="Arial,Geneva,Helvetica"/>
              </a:rPr>
            </a:br>
            <a:endParaRPr lang="en-US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OFFICE OF HUMAN RESOURCES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8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52" y="148728"/>
            <a:ext cx="6290631" cy="130549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Performance Rating </a:t>
            </a:r>
            <a:br>
              <a:rPr lang="en-US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Evaluation Competencies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4574" y="1454227"/>
            <a:ext cx="5640636" cy="4414761"/>
          </a:xfrm>
        </p:spPr>
        <p:txBody>
          <a:bodyPr/>
          <a:lstStyle/>
          <a:p>
            <a:r>
              <a:rPr lang="en-US" sz="2400" dirty="0" smtClean="0"/>
              <a:t>Evaluations Competencies are based on three broad categories.  Those categories are: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COLLEGE-WIDE PERFORMANCE FACTORS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JOB PERFORMANCE FACTORS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EMPLOYEE PERFORMANCE FACTORS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ESU #17 AdvancED - Self-Review Proce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1134552"/>
            <a:ext cx="3889139" cy="388913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6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30" y="2111629"/>
            <a:ext cx="3063350" cy="681477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Performance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Rating- Evaluation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Competencies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712" y="164592"/>
            <a:ext cx="7801356" cy="637432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Year 11: March 20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58" y="3351752"/>
            <a:ext cx="2623814" cy="262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7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81" y="2407102"/>
            <a:ext cx="3318391" cy="82469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Performance Rating- Evaluation Competencies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472" y="64008"/>
            <a:ext cx="7671816" cy="665746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Year 11: March 20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69" y="3480816"/>
            <a:ext cx="2623814" cy="262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8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77" y="1463040"/>
            <a:ext cx="3325882" cy="79288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Performance Rating- Evaluation Competencies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024" y="411481"/>
            <a:ext cx="7296912" cy="594487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Year 11: March 20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6" y="2749296"/>
            <a:ext cx="2623814" cy="262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1057</Words>
  <Application>Microsoft Office PowerPoint</Application>
  <PresentationFormat>Widescreen</PresentationFormat>
  <Paragraphs>176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Arial,Geneva,Helvetica</vt:lpstr>
      <vt:lpstr>Calibri</vt:lpstr>
      <vt:lpstr>Calibri Light</vt:lpstr>
      <vt:lpstr>Franklin Gothic Book</vt:lpstr>
      <vt:lpstr>Times New Roman</vt:lpstr>
      <vt:lpstr>Wingdings</vt:lpstr>
      <vt:lpstr>Office Theme</vt:lpstr>
      <vt:lpstr> Performance Management</vt:lpstr>
      <vt:lpstr> Performance Management</vt:lpstr>
      <vt:lpstr>Performance Management</vt:lpstr>
      <vt:lpstr> Performance Management</vt:lpstr>
      <vt:lpstr>    Performance Rating  Scale - Definitions </vt:lpstr>
      <vt:lpstr>Performance Rating  Evaluation Competencies</vt:lpstr>
      <vt:lpstr>Performance Rating- Evaluation Competencies</vt:lpstr>
      <vt:lpstr>Performance Rating- Evaluation Competencies</vt:lpstr>
      <vt:lpstr>Performance Rating- Evaluation Competencies</vt:lpstr>
      <vt:lpstr>Performance Rating- Evaluation Competencies</vt:lpstr>
      <vt:lpstr> Performance Management</vt:lpstr>
      <vt:lpstr>Employee Performance Factors</vt:lpstr>
      <vt:lpstr>Performance Evaluation Form Job Performance Factors</vt:lpstr>
      <vt:lpstr> Performance Management</vt:lpstr>
      <vt:lpstr>PowerPoint Presentation</vt:lpstr>
      <vt:lpstr>PowerPoint Presentation</vt:lpstr>
      <vt:lpstr>Performance Evaluation Form College-wide Performance Factors</vt:lpstr>
      <vt:lpstr>Performance Evaluation Form Job Performance Factors</vt:lpstr>
      <vt:lpstr>Performance Evaluation Form Individual Performance Factors</vt:lpstr>
      <vt:lpstr>Performance Evaluation Form</vt:lpstr>
      <vt:lpstr>Performance Evaluation Form</vt:lpstr>
      <vt:lpstr>Performance Evaluation Form</vt:lpstr>
      <vt:lpstr>Performance Evaluation Form</vt:lpstr>
      <vt:lpstr> Performance Management</vt:lpstr>
      <vt:lpstr>Performance Management  Procedure</vt:lpstr>
      <vt:lpstr> Performance Management</vt:lpstr>
      <vt:lpstr>Performance Evaluation Form  Performance Improvement Plan</vt:lpstr>
      <vt:lpstr> Performance Management</vt:lpstr>
      <vt:lpstr> Performance Management</vt:lpstr>
      <vt:lpstr>Performance Management</vt:lpstr>
      <vt:lpstr> Performance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Performance Management</dc:title>
  <dc:creator>Hill, Sharon</dc:creator>
  <cp:lastModifiedBy>Burns, Beth</cp:lastModifiedBy>
  <cp:revision>68</cp:revision>
  <cp:lastPrinted>2018-08-28T18:43:50Z</cp:lastPrinted>
  <dcterms:created xsi:type="dcterms:W3CDTF">2018-08-13T20:28:35Z</dcterms:created>
  <dcterms:modified xsi:type="dcterms:W3CDTF">2022-10-26T15:30:58Z</dcterms:modified>
</cp:coreProperties>
</file>